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12192000"/>
  <p:notesSz cx="6858000" cy="9144000"/>
  <p:embeddedFontLst>
    <p:embeddedFont>
      <p:font typeface="Quattrocento Sans"/>
      <p:regular r:id="rId42"/>
      <p:bold r:id="rId43"/>
      <p:italic r:id="rId44"/>
      <p:boldItalic r:id="rId45"/>
    </p:embeddedFont>
    <p:embeddedFont>
      <p:font typeface="Source Sans Pr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414EB1-6391-43AF-A497-AD328533A2C4}">
  <a:tblStyle styleId="{C3414EB1-6391-43AF-A497-AD328533A2C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QuattrocentoSans-regular.fntdata"/><Relationship Id="rId41" Type="http://schemas.openxmlformats.org/officeDocument/2006/relationships/slide" Target="slides/slide35.xml"/><Relationship Id="rId44" Type="http://schemas.openxmlformats.org/officeDocument/2006/relationships/font" Target="fonts/QuattrocentoSans-italic.fntdata"/><Relationship Id="rId43" Type="http://schemas.openxmlformats.org/officeDocument/2006/relationships/font" Target="fonts/QuattrocentoSans-bold.fntdata"/><Relationship Id="rId46" Type="http://schemas.openxmlformats.org/officeDocument/2006/relationships/font" Target="fonts/SourceSansPro-regular.fntdata"/><Relationship Id="rId45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ourceSansPro-italic.fntdata"/><Relationship Id="rId47" Type="http://schemas.openxmlformats.org/officeDocument/2006/relationships/font" Target="fonts/SourceSansPro-bold.fntdata"/><Relationship Id="rId49" Type="http://schemas.openxmlformats.org/officeDocument/2006/relationships/font" Target="fonts/SourceSansPr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2" name="Google Shape;202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6" name="Google Shape;216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2" name="Google Shape;2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3" name="Google Shape;223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9" name="Google Shape;2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0" name="Google Shape;230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6" name="Google Shape;2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7" name="Google Shape;237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3" name="Google Shape;2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4" name="Google Shape;244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0" name="Google Shape;2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1" name="Google Shape;251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7" name="Google Shape;25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8" name="Google Shape;258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8" name="Google Shape;2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9" name="Google Shape;289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731837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731837" y="1600200"/>
            <a:ext cx="1072356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Char char="⚫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2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861425" y="6273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ctrTitle"/>
          </p:nvPr>
        </p:nvSpPr>
        <p:spPr>
          <a:xfrm>
            <a:off x="484718" y="3352802"/>
            <a:ext cx="1122256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484718" y="4771030"/>
            <a:ext cx="11222567" cy="972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494640" y="363538"/>
            <a:ext cx="11202720" cy="28368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8235"/>
              </a:srgbClr>
            </a:outerShdw>
          </a:effectLst>
        </p:spPr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731837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731837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31837" y="1600200"/>
            <a:ext cx="1072356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Char char="⚫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2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861425" y="6273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57" y="6112921"/>
            <a:ext cx="3015428" cy="575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al user interface&#10;&#10;Description automatically generated" id="33" name="Google Shape;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0699" y="5481637"/>
            <a:ext cx="1268413" cy="1268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4" name="Google Shape;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392" y="201611"/>
            <a:ext cx="1066802" cy="106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 rot="5400000">
            <a:off x="8054739" y="2139951"/>
            <a:ext cx="55753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 rot="5400000">
            <a:off x="2404532" y="-1303867"/>
            <a:ext cx="5575300" cy="8919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731837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 rot="5400000">
            <a:off x="3921918" y="-1589881"/>
            <a:ext cx="4343400" cy="1072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711198" y="611872"/>
            <a:ext cx="543939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711198" y="1787856"/>
            <a:ext cx="5439393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/>
        </p:txBody>
      </p:sp>
      <p:sp>
        <p:nvSpPr>
          <p:cNvPr id="50" name="Google Shape;50;p7"/>
          <p:cNvSpPr/>
          <p:nvPr>
            <p:ph idx="2" type="pic"/>
          </p:nvPr>
        </p:nvSpPr>
        <p:spPr>
          <a:xfrm>
            <a:off x="6787489" y="359393"/>
            <a:ext cx="4876800" cy="531807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8235"/>
              </a:srgbClr>
            </a:outerShdw>
          </a:effectLst>
        </p:spPr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711199" y="611872"/>
            <a:ext cx="512064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6323765" y="368300"/>
            <a:ext cx="5120640" cy="5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227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Char char="⚫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683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6pPr>
            <a:lvl7pPr indent="-3683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7pPr>
            <a:lvl8pPr indent="-3683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8pPr>
            <a:lvl9pPr indent="-3683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711199" y="1787856"/>
            <a:ext cx="5120640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732365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732365" y="1453225"/>
            <a:ext cx="512064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6DB7D7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732365" y="2347416"/>
            <a:ext cx="512064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036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indent="-34036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indent="-34035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indent="-34035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6334760" y="1453225"/>
            <a:ext cx="512064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6DB7D7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6334760" y="2347416"/>
            <a:ext cx="512064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036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indent="-34036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indent="-34035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indent="-34035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32367" y="1600201"/>
            <a:ext cx="512064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6334761" y="1600201"/>
            <a:ext cx="512064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100000">
              <a:srgbClr val="B2B2B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31837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31837" y="1600200"/>
            <a:ext cx="1072356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⚫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⚫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7505700" y="62753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52425" y="6275387"/>
            <a:ext cx="6454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529887" y="6275387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mindcare.com.au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nordocs.org.au/" TargetMode="External"/><Relationship Id="rId4" Type="http://schemas.openxmlformats.org/officeDocument/2006/relationships/hyperlink" Target="mailto:nordocs-events@lists.nordocs.org.au" TargetMode="External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/>
        </p:nvSpPr>
        <p:spPr>
          <a:xfrm>
            <a:off x="4532802" y="670289"/>
            <a:ext cx="6719340" cy="2300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rPr b="0" i="0" lang="en-AU" sz="3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Welcome everyone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rPr b="0" i="0" lang="en-AU" sz="3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tonight’s NorDocs webinar </a:t>
            </a:r>
            <a:endParaRPr b="0" i="0" sz="3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453" y="4635204"/>
            <a:ext cx="8026294" cy="1672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51" y="-354868"/>
            <a:ext cx="3836701" cy="383936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/>
          <p:nvPr/>
        </p:nvSpPr>
        <p:spPr>
          <a:xfrm>
            <a:off x="0" y="2976807"/>
            <a:ext cx="12192000" cy="1304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C7C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-899060" y="2817390"/>
            <a:ext cx="12490695" cy="1334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18288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rPr b="0" i="0" lang="en-AU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 or Fact? ADHD in adults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-13775" y="2989125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If everyone could take stimulants </a:t>
            </a:r>
            <a:endParaRPr/>
          </a:p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we could all benefit.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0" y="2802675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Patients who are seeking a diagnosis of ADHD </a:t>
            </a:r>
            <a:endParaRPr sz="3600"/>
          </a:p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are mainly drug seeking.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66125" y="635400"/>
            <a:ext cx="121257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66125" y="2678400"/>
            <a:ext cx="121257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ADHD is a serious psychiatric condition </a:t>
            </a:r>
            <a:endParaRPr/>
          </a:p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and is under diagnosed.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0" y="693016"/>
            <a:ext cx="10723562" cy="9493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Why ADHD matters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683581" y="1755122"/>
            <a:ext cx="11221374" cy="183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Over 800,000 Australians are affected by ADHD.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majority of those Australians are untreated.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ADHD was the most common mental disorder in children and adolescents (7.4%) in 2015.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Total financial cost of ADHD in 2019 was $20 billion.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Mortality rate of people with ADHD is ~2.6 times greater than those without ADHD.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People with ADHD taking medication have a 40% lower risk of car accidents.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br>
              <a:rPr lang="en-AU" sz="2800"/>
            </a:b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-13775" y="2989125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/>
              <a:t>If your patient is a high functioning individual, perhaps even a doctor, you should still consider ADHD.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0" y="2358800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recognise the kids with ADHD. They destroy the consulting room in about 3 minutes.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>
                <a:latin typeface="Calibri"/>
                <a:ea typeface="Calibri"/>
                <a:cs typeface="Calibri"/>
                <a:sym typeface="Calibri"/>
              </a:rPr>
              <a:t>Adults with ADHD are just the same.</a:t>
            </a:r>
            <a:r>
              <a:rPr lang="en-AU" sz="3600"/>
              <a:t>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731825" y="107950"/>
            <a:ext cx="107235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Clues from clinical history</a:t>
            </a:r>
            <a:endParaRPr/>
          </a:p>
        </p:txBody>
      </p:sp>
      <p:graphicFrame>
        <p:nvGraphicFramePr>
          <p:cNvPr id="198" name="Google Shape;198;p27"/>
          <p:cNvGraphicFramePr/>
          <p:nvPr/>
        </p:nvGraphicFramePr>
        <p:xfrm>
          <a:off x="1448349" y="9793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{C3414EB1-6391-43AF-A497-AD328533A2C4}</a:tableStyleId>
              </a:tblPr>
              <a:tblGrid>
                <a:gridCol w="2270000"/>
                <a:gridCol w="2270000"/>
                <a:gridCol w="2270000"/>
                <a:gridCol w="2270000"/>
              </a:tblGrid>
              <a:tr h="46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Management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Home/Work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Relationships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56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Procrastination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Disorganised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 Dysregulation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Prone to blurting out, interrupting,  oversharing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149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Frequently late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Forgetting, losing, misplacing things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Managing money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self-esteem – feeling stupid and different, a sense of underachievement, not performing at a level expected of self.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49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Overcommitting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Driving - prone to road rage, parking or speeding fines, DUI, loss of licence.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80"/>
                        <a:buFont typeface="Arial"/>
                        <a:buNone/>
                      </a:pPr>
                      <a:r>
                        <a:rPr b="0" i="0" lang="en-AU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Sleep problems - delays going to bed, has difficulty switching off at night to get to sleep, with chronic sleep debt.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0" y="557193"/>
            <a:ext cx="10723562" cy="7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Clues from observation and MSE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1883948" y="1408892"/>
            <a:ext cx="11175103" cy="183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Turning up late / DNA.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Incomplete paperwork / questionnaires.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Fidgeting, foot tapping.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Speech circumstantial, overinclusive, excitable.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Seems a bit scatty or vague.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Poor historian.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Generally feels overwhelmed.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br>
              <a:rPr lang="en-AU" sz="2400">
                <a:latin typeface="Calibri"/>
                <a:ea typeface="Calibri"/>
                <a:cs typeface="Calibri"/>
                <a:sym typeface="Calibri"/>
              </a:rPr>
            </a:br>
            <a:br>
              <a:rPr b="0" lang="en-AU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AU" sz="2400"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92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40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6764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970339" y="-868923"/>
            <a:ext cx="6399103" cy="905474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1339273" y="458896"/>
            <a:ext cx="10409381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AU" sz="36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Adult Self-Report Scale-V1.1 (ASRS-V1.1) Screener </a:t>
            </a:r>
            <a:br>
              <a:rPr b="0" i="0" lang="en-AU" sz="36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AU" sz="14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-13775" y="2989125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/>
              <a:t>It is common for ADHD to be part of other co-existing psychiatric diagnoses.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>
            <p:ph type="title"/>
          </p:nvPr>
        </p:nvSpPr>
        <p:spPr>
          <a:xfrm>
            <a:off x="1089117" y="6"/>
            <a:ext cx="107235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"/>
              <a:buNone/>
            </a:pPr>
            <a:r>
              <a:rPr b="0" i="0" lang="en-AU" sz="32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Acknowledgement of Country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813" y="1699488"/>
            <a:ext cx="562927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609599" y="729962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Treatment of comorbidities</a:t>
            </a:r>
            <a:b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789781" y="2194790"/>
            <a:ext cx="9908699" cy="3136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418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Comorbidities are common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-42418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AU" sz="2400">
                <a:latin typeface="Calibri"/>
                <a:ea typeface="Calibri"/>
                <a:cs typeface="Calibri"/>
                <a:sym typeface="Calibri"/>
              </a:rPr>
              <a:t>Treatment of ADHD often improves the symptoms of other diagnosis -comorbid may require treatment separate from ADHD</a:t>
            </a:r>
            <a:endParaRPr/>
          </a:p>
          <a:p>
            <a:pPr indent="-42418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AU" sz="2400">
                <a:latin typeface="Calibri"/>
                <a:ea typeface="Calibri"/>
                <a:cs typeface="Calibri"/>
                <a:sym typeface="Calibri"/>
              </a:rPr>
              <a:t>Do you treat ADHD or comorbidities first?</a:t>
            </a:r>
            <a:endParaRPr/>
          </a:p>
          <a:p>
            <a:pPr indent="0" lvl="1" marL="3492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40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6764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609599" y="729962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b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715890" y="1520536"/>
            <a:ext cx="11208256" cy="183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When Anxiety or Depression is co-morbid with ADHD treat whatever condition is more severe first.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When Bipolar Disorder is co-morbid with ADHD treat the mood disorder first before commencing any pharmacological treatment for ADHD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Psychotic symptoms - seek a 2nd opinion 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When substance abuse/dependence is significantly co-morbid with ADHD the former needs to be treated first before pharmacological treatment of ADHD (using Atomoxetine as a first line agent) is attempted.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br>
              <a:rPr lang="en-AU" sz="2400"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6764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240" name="Google Shape;240;p33"/>
          <p:cNvSpPr txBox="1"/>
          <p:nvPr>
            <p:ph idx="1" type="body"/>
          </p:nvPr>
        </p:nvSpPr>
        <p:spPr>
          <a:xfrm>
            <a:off x="150" y="2417050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/>
              <a:t>After starting a patients with ADHD on stimulant medication they often tell you they feel calmer.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0" y="693016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1819565" y="2509404"/>
            <a:ext cx="7777018" cy="183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/>
              <a:t>Starting stimulant medication can be used diagnostically.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0" y="693016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-13783" y="2989118"/>
            <a:ext cx="11914909" cy="183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/>
              <a:t>GPs can prescribe stimulant medication.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1819565" y="2509404"/>
            <a:ext cx="77769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1" name="Google Shape;261;p36"/>
          <p:cNvGraphicFramePr/>
          <p:nvPr/>
        </p:nvGraphicFramePr>
        <p:xfrm>
          <a:off x="1419750" y="55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{C3414EB1-6391-43AF-A497-AD328533A2C4}</a:tableStyleId>
              </a:tblPr>
              <a:tblGrid>
                <a:gridCol w="2315425"/>
                <a:gridCol w="4002700"/>
                <a:gridCol w="3879550"/>
              </a:tblGrid>
              <a:tr h="28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Medication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Initiation 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Dose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AU" sz="1200" u="none" cap="none" strike="noStrike">
                          <a:solidFill>
                            <a:srgbClr val="0A0A09"/>
                          </a:solidFill>
                        </a:rPr>
                        <a:t>Methylphenidate IR</a:t>
                      </a:r>
                      <a:endParaRPr b="1"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(RITALIN)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Start at 5-10mg morning the first day; 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Further increments weekly at 5-10mg per week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Total daily dose typically varies between 10mg and 60mg/day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Doses over 80mg/day uncommon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5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AU" sz="1200" u="none" cap="none" strike="noStrike">
                          <a:solidFill>
                            <a:srgbClr val="0A0A09"/>
                          </a:solidFill>
                        </a:rPr>
                        <a:t>Methylphenidate </a:t>
                      </a:r>
                      <a:endParaRPr b="1"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longer-acting formulations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ER formulation - (CONCERTA):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Start at 18 or 36 mg/day, taken once daily in the morning. 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maximum of 72 mg/day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Adjust dosage at weekly intervals - 18 mg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LA formulation – (RITALIN LA):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Recommended initial dose is 20mg/day taken once daily in the morning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Adjust dose weekly in 10 mg increments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Daily dose usually would not exceed 60mg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AU" sz="1200" u="none" cap="none" strike="noStrike">
                          <a:solidFill>
                            <a:srgbClr val="0A0A09"/>
                          </a:solidFill>
                        </a:rPr>
                        <a:t>Dexamphetamine</a:t>
                      </a:r>
                      <a:endParaRPr b="1"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(SIGMA)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Start at 2.5-5.0mg  morning the first day, 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Further increments weekly 2.5-5.0 mg 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Total daily dose typically varies between 5mg and 30mg/day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Doses over 40mg are uncommon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AU" sz="1200" u="none" cap="none" strike="noStrike">
                          <a:solidFill>
                            <a:srgbClr val="0A0A09"/>
                          </a:solidFill>
                        </a:rPr>
                        <a:t>Atomoxetine</a:t>
                      </a:r>
                      <a:endParaRPr b="1"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(STRATTERA)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For adults or children &gt;70kg, start at 40mg/day taken once daily for 3 days then increase to target dose of 80mg.</a:t>
                      </a:r>
                      <a:r>
                        <a:rPr baseline="30000" lang="en-AU" sz="1200" u="none" cap="none" strike="noStrike">
                          <a:solidFill>
                            <a:srgbClr val="0A0A09"/>
                          </a:solidFill>
                        </a:rPr>
                        <a:t>3</a:t>
                      </a:r>
                      <a:endParaRPr baseline="30000"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Target dose 80 mg/day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Maximum dose 100mg</a:t>
                      </a:r>
                      <a:r>
                        <a:rPr baseline="30000" lang="en-AU" sz="1200" u="none" cap="none" strike="noStrike">
                          <a:solidFill>
                            <a:srgbClr val="0A0A09"/>
                          </a:solidFill>
                        </a:rPr>
                        <a:t>3</a:t>
                      </a:r>
                      <a:endParaRPr baseline="30000"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AU" sz="1200" u="none" cap="none" strike="noStrike">
                          <a:solidFill>
                            <a:srgbClr val="0A0A09"/>
                          </a:solidFill>
                        </a:rPr>
                        <a:t>Lisdexamfetamine</a:t>
                      </a:r>
                      <a:endParaRPr b="1"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(VYVANSE)</a:t>
                      </a:r>
                      <a:endParaRPr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Recommended starting dose is 30 mg taken once daily in morning. </a:t>
                      </a:r>
                      <a:r>
                        <a:rPr baseline="30000" lang="en-AU" sz="1200" u="none" cap="none" strike="noStrike">
                          <a:solidFill>
                            <a:srgbClr val="0A0A09"/>
                          </a:solidFill>
                        </a:rPr>
                        <a:t>5</a:t>
                      </a:r>
                      <a:endParaRPr baseline="30000"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Dose my be adjusted by 20 mg weekly up to 70 mg daily. </a:t>
                      </a:r>
                      <a:r>
                        <a:rPr baseline="30000" lang="en-AU" sz="1200" u="none" cap="none" strike="noStrike">
                          <a:solidFill>
                            <a:srgbClr val="0A0A09"/>
                          </a:solidFill>
                        </a:rPr>
                        <a:t>5</a:t>
                      </a:r>
                      <a:endParaRPr baseline="30000"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AU" sz="1200" u="none" cap="none" strike="noStrike">
                          <a:solidFill>
                            <a:srgbClr val="0A0A09"/>
                          </a:solidFill>
                        </a:rPr>
                        <a:t>Guanfacine </a:t>
                      </a:r>
                      <a:endParaRPr b="1" sz="1200" u="none" cap="none" strike="noStrike">
                        <a:solidFill>
                          <a:srgbClr val="0A0A0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FF0000"/>
                          </a:solidFill>
                        </a:rPr>
                        <a:t>(TGA approved only in children aged 6-17 years inclusive)</a:t>
                      </a:r>
                      <a:endParaRPr sz="12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200" u="none" cap="none" strike="noStrike">
                          <a:solidFill>
                            <a:srgbClr val="0A0A09"/>
                          </a:solidFill>
                        </a:rPr>
                        <a:t>Recommended starting dose is 1 mg morning or night. </a:t>
                      </a:r>
                      <a:endParaRPr baseline="30000" sz="1200" u="none" cap="none" strike="noStrike">
                        <a:solidFill>
                          <a:srgbClr val="0A0A09"/>
                        </a:solidFill>
                      </a:endParaRPr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AU" sz="1200" u="none" cap="none" strike="noStrike"/>
                        <a:t>Increase dose by 1 mg weekly up to max of 7 mg daily in monotherapy. Adjunctive therapy with stimulants – dosing 1-4 mg.</a:t>
                      </a:r>
                      <a:endParaRPr sz="1200" u="none" cap="none" strike="noStrike"/>
                    </a:p>
                  </a:txBody>
                  <a:tcPr marT="9525" marB="91425" marR="87750" marL="87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088459" y="-641328"/>
            <a:ext cx="6334125" cy="866453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/>
          <p:nvPr/>
        </p:nvSpPr>
        <p:spPr>
          <a:xfrm>
            <a:off x="1431636" y="661329"/>
            <a:ext cx="10012219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https://www.health.nsw.gov.au/pharmaceutical/doctors/Pages/prescribe-psychostimulant.aspx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163172" y="-1074131"/>
            <a:ext cx="8173560" cy="1100361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 txBox="1"/>
          <p:nvPr/>
        </p:nvSpPr>
        <p:spPr>
          <a:xfrm>
            <a:off x="1327750" y="148099"/>
            <a:ext cx="10557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AU" sz="25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Initial application must have attached specialist letter within 12 months.</a:t>
            </a:r>
            <a:br>
              <a:rPr b="0" i="0" lang="en-AU" sz="25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AU" sz="25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AU" sz="19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You will receive an AUTH number that has to be written on the script</a:t>
            </a:r>
            <a:endParaRPr b="0" i="0" sz="1900" u="none" cap="none" strike="noStrike">
              <a:solidFill>
                <a:srgbClr val="2C7C9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AU" sz="19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-  This is separate to the PBS Auth number</a:t>
            </a:r>
            <a:r>
              <a:rPr b="0" i="0" lang="en-AU" sz="27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b="0" i="0" sz="2700" u="none" cap="none" strike="noStrike">
              <a:solidFill>
                <a:srgbClr val="2C7C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AU" sz="25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Any break in treatment needs new psychiatrist referral.</a:t>
            </a:r>
            <a:endParaRPr b="0" i="0" sz="2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AU" sz="25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GPs can apply for lower doses, but not higher doses, without specialist letter</a:t>
            </a:r>
            <a:endParaRPr b="0" i="0" sz="2500" u="none" cap="none" strike="noStrike">
              <a:solidFill>
                <a:srgbClr val="2C7C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AU" sz="19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 NSW Auth number is 02 9424 5923</a:t>
            </a:r>
            <a:endParaRPr b="0" i="0" sz="1900" u="none" cap="none" strike="noStrike">
              <a:solidFill>
                <a:srgbClr val="2C7C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7C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/>
        </p:nvSpPr>
        <p:spPr>
          <a:xfrm>
            <a:off x="668120" y="579452"/>
            <a:ext cx="1055716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For patients under 18 years of age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513582" y="-1205121"/>
            <a:ext cx="7041663" cy="1013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/>
        </p:nvSpPr>
        <p:spPr>
          <a:xfrm>
            <a:off x="80675" y="579450"/>
            <a:ext cx="12111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-1" y="1613800"/>
            <a:ext cx="12192000" cy="5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302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Decrease stigma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ADHD is undertreated, not overtreated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Remember ADHD is a “family affair”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AU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Think about ADHD with</a:t>
            </a:r>
            <a:r>
              <a:rPr lang="en-AU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AU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without comorbidities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AU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Consider screening questionnaires.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AU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Co-prescriber stimulant medications with psychiatri</a:t>
            </a:r>
            <a:r>
              <a:rPr lang="en-AU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900900" y="3009889"/>
            <a:ext cx="10390200" cy="2169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NorDocs is a network of all doctors and medical students, living or working in our geographic footprint.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aim is to support all its members by improving the health of our North Coast community. 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 is a part of this process, including these webinars, our flagship quarterly magazine, and we very much hope, a return to FTF education in the future.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371" y="542300"/>
            <a:ext cx="10496538" cy="2090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3257550" y="2343150"/>
            <a:ext cx="66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/>
          <p:nvPr>
            <p:ph type="title"/>
          </p:nvPr>
        </p:nvSpPr>
        <p:spPr>
          <a:xfrm>
            <a:off x="424873" y="406689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292" name="Google Shape;292;p41"/>
          <p:cNvSpPr txBox="1"/>
          <p:nvPr>
            <p:ph idx="1" type="body"/>
          </p:nvPr>
        </p:nvSpPr>
        <p:spPr>
          <a:xfrm>
            <a:off x="-300110" y="2509404"/>
            <a:ext cx="11914909" cy="183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lang="en-AU" sz="3600"/>
              <a:t>Questions.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type="title"/>
          </p:nvPr>
        </p:nvSpPr>
        <p:spPr>
          <a:xfrm>
            <a:off x="644750" y="1207325"/>
            <a:ext cx="4346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 </a:t>
            </a:r>
            <a:r>
              <a:rPr lang="en-AU"/>
              <a:t>Hugh Morgan</a:t>
            </a:r>
            <a:endParaRPr/>
          </a:p>
        </p:txBody>
      </p:sp>
      <p:sp>
        <p:nvSpPr>
          <p:cNvPr id="298" name="Google Shape;298;p42"/>
          <p:cNvSpPr txBox="1"/>
          <p:nvPr>
            <p:ph idx="1" type="body"/>
          </p:nvPr>
        </p:nvSpPr>
        <p:spPr>
          <a:xfrm>
            <a:off x="1231200" y="2652250"/>
            <a:ext cx="44751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8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Consult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0" lang="en-AU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18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Mullumbimby Comprehensive Health Centre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Phone:</a:t>
            </a:r>
            <a:r>
              <a:rPr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(02) 9212 4445</a:t>
            </a:r>
            <a:endParaRPr sz="18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Fax:</a:t>
            </a:r>
            <a:r>
              <a:rPr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(02) 9212 7444</a:t>
            </a:r>
            <a:endParaRPr sz="18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Email:</a:t>
            </a:r>
            <a:r>
              <a:rPr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info@mindcare.com.au</a:t>
            </a:r>
            <a:endParaRPr sz="18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r>
              <a:rPr lang="en-A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www.mindcare.com.au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1" marL="692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Arial"/>
              <a:buChar char="•"/>
            </a:pPr>
            <a:r>
              <a:t/>
            </a:r>
            <a:endParaRPr/>
          </a:p>
          <a:p>
            <a:pPr indent="-189229" lvl="1" marL="8458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6169600" y="1849925"/>
            <a:ext cx="44751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 James Whan</a:t>
            </a:r>
            <a:endParaRPr b="0" i="0" sz="3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6965050" y="2652250"/>
            <a:ext cx="3958800" cy="28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Referrals can be sent to either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Level 1 Station st Bangalow 2479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- 37 Bilinga st Currumbin 4223</a:t>
            </a:r>
            <a:endParaRPr/>
          </a:p>
          <a:p>
            <a:pPr indent="-189229" lvl="1" marL="8458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/>
          <p:nvPr/>
        </p:nvSpPr>
        <p:spPr>
          <a:xfrm>
            <a:off x="436273" y="1109952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Mystery Guest</a:t>
            </a:r>
            <a:endParaRPr b="0" i="0" sz="3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indow&#10;&#10;Description automatically generated" id="315" name="Google Shape;3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537" y="1828800"/>
            <a:ext cx="4694237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/>
        </p:nvSpPr>
        <p:spPr>
          <a:xfrm>
            <a:off x="6245225" y="1695449"/>
            <a:ext cx="52038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next webinar will be on 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 October 2021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Ophthalmic</a:t>
            </a: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 Conditions in General Practice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A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 Niall Aboud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Please answer the poll for the November Webinar.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you log out of zoom, please complete the brief survey </a:t>
            </a:r>
            <a:r>
              <a:rPr lang="en-AU" sz="2100">
                <a:latin typeface="Calibri"/>
                <a:ea typeface="Calibri"/>
                <a:cs typeface="Calibri"/>
                <a:sym typeface="Calibri"/>
              </a:rPr>
              <a:t>which will trigger your certificate for CPD points, </a:t>
            </a:r>
            <a:r>
              <a:rPr b="0" i="0" lang="en-A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register for the next webinar.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/>
        </p:nvSpPr>
        <p:spPr>
          <a:xfrm>
            <a:off x="5444583" y="1508633"/>
            <a:ext cx="6094140" cy="423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reminder about our website address.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AU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www.nordocs.org.au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a tab on the webpage directing you to the next webinar and a recording of the previous webinar.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also email us, if you would like to go our email list for education events -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nordocs-events@lists.nordocs.org.au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Source Sans Pro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Source Sans Pro"/>
              <a:buNone/>
            </a:pPr>
            <a:r>
              <a:rPr b="0" i="0" lang="en-AU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Join the </a:t>
            </a:r>
            <a:r>
              <a:rPr b="1" i="0" lang="en-AU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Northern Rivers Doctors Group </a:t>
            </a:r>
            <a:r>
              <a:rPr b="0" i="0" lang="en-AU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on Facebook – it is a private group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200"/>
              <a:buFont typeface="Quattrocento Sans"/>
              <a:buNone/>
            </a:pPr>
            <a:r>
              <a:rPr b="0" i="0" lang="en-AU" sz="1050" u="none" cap="none" strike="noStrike">
                <a:solidFill>
                  <a:srgbClr val="05050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Facebook group is a  space for Medical Practitioners from the Northern Rivers to communicate, collaborate and advocate on medical issues affecting our community.</a:t>
            </a:r>
            <a:endParaRPr b="0" i="0" sz="12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2" name="Google Shape;32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0454" y="2018735"/>
            <a:ext cx="3346994" cy="188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831850" y="985838"/>
            <a:ext cx="63881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3600" u="none" cap="none" strike="noStrike">
                <a:solidFill>
                  <a:srgbClr val="0063A5"/>
                </a:solidFill>
                <a:latin typeface="Calibri"/>
                <a:ea typeface="Calibri"/>
                <a:cs typeface="Calibri"/>
                <a:sym typeface="Calibri"/>
              </a:rPr>
              <a:t>Special thanks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  to our presenters Drs Hugh Morgan and </a:t>
            </a:r>
            <a:r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James Whan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  and to our sponsors Currumbin Clinic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A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70172"/>
            <a:ext cx="12192000" cy="1304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al user interface&#10;&#10;Description automatically generated"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9705" y="1094442"/>
            <a:ext cx="2692687" cy="269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0021" y="4927486"/>
            <a:ext cx="8026294" cy="1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959866" y="2728987"/>
            <a:ext cx="47067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A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currumbinclinic.com.au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 flipH="1">
            <a:off x="959866" y="3850227"/>
            <a:ext cx="103052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Regarded as the centre of excellence in mental health on the gold coast, Currumbin Clinic is a 104 bed private mental health facility offering inpatient treatment, day patient programs, outpatient appointments and a mental health community service.  Our multidisciplinary team and programs specialise in providing treatment for addictive disorders, mood disorders and mental health concerns that often go hand in hand.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2316748" y="4985350"/>
            <a:ext cx="8277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A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Welcome to Dr Hugh Morgan and Dr James Whan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>
                <a:latin typeface="Calibri"/>
                <a:ea typeface="Calibri"/>
                <a:cs typeface="Calibri"/>
                <a:sym typeface="Calibri"/>
              </a:rPr>
              <a:t>Use the Chat box to ask questions during the webinar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731837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outcomes</a:t>
            </a:r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1359055" y="1789731"/>
            <a:ext cx="10237787" cy="4001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None/>
            </a:pPr>
            <a:r>
              <a:rPr b="1" i="0" lang="en-AU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Learning Outcomes: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None/>
            </a:pPr>
            <a:r>
              <a:rPr b="0" i="0" lang="en-AU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At the end of this webinar, participants will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200"/>
              <a:t>1. be up-to-date about general facts concerning ADHD in adults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200"/>
              <a:t>2. better understand how to recognize ADHD in adults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200"/>
              <a:t>3. understand how ADHD in adults is diagnosed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200"/>
              <a:t>4. learn how to be a co-prescriber of stimulant medication with a psychiatrist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0" y="2989125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ADHD in adults is a separate entity to</a:t>
            </a:r>
            <a:endParaRPr/>
          </a:p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/>
              <a:t>ADHD in childhood.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0" y="693017"/>
            <a:ext cx="10723562" cy="8605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u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ADHD is a family affair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856229" y="1589808"/>
            <a:ext cx="10723563" cy="183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Adults with ADHD are far more likely to have children with the disorder- as many as 40-50% of their children will at least have traits of the disorder.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Clinicians are often asked to assess the spouses or children of their adult ADHD patients.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children 4-10% worldwide</a:t>
            </a:r>
            <a:r>
              <a:rPr b="0" baseline="3000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Persists into adulthood for two thirds of children</a:t>
            </a:r>
            <a:r>
              <a:rPr b="0" baseline="3000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adults around 4.4% in USA</a:t>
            </a:r>
            <a:r>
              <a:rPr b="0" baseline="3000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AU" sz="2400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080"/>
              <a:buNone/>
            </a:pPr>
            <a:br>
              <a:rPr lang="en-AU" sz="2800"/>
            </a:b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0" y="693025"/>
            <a:ext cx="121920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</a:pPr>
            <a:r>
              <a:rPr b="0" i="0" lang="en-AU" sz="3600" u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b="0" i="0" lang="en-AU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MYTH OR FACT?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-13775" y="2989125"/>
            <a:ext cx="121920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9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AU" sz="3600">
                <a:latin typeface="Calibri"/>
                <a:ea typeface="Calibri"/>
                <a:cs typeface="Calibri"/>
                <a:sym typeface="Calibri"/>
              </a:rPr>
              <a:t>All psychiatrists believe in ADHD.</a:t>
            </a:r>
            <a:r>
              <a:rPr lang="en-AU" sz="3600"/>
              <a:t> 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