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43"/>
  </p:notesMasterIdLst>
  <p:sldIdLst>
    <p:sldId id="256" r:id="rId2"/>
    <p:sldId id="273" r:id="rId3"/>
    <p:sldId id="1397" r:id="rId4"/>
    <p:sldId id="257" r:id="rId5"/>
    <p:sldId id="1398" r:id="rId6"/>
    <p:sldId id="1379" r:id="rId7"/>
    <p:sldId id="1400" r:id="rId8"/>
    <p:sldId id="260" r:id="rId9"/>
    <p:sldId id="1376" r:id="rId10"/>
    <p:sldId id="1378" r:id="rId11"/>
    <p:sldId id="1377" r:id="rId12"/>
    <p:sldId id="1380" r:id="rId13"/>
    <p:sldId id="1381" r:id="rId14"/>
    <p:sldId id="1399" r:id="rId15"/>
    <p:sldId id="1373" r:id="rId16"/>
    <p:sldId id="1401" r:id="rId17"/>
    <p:sldId id="261" r:id="rId18"/>
    <p:sldId id="1383" r:id="rId19"/>
    <p:sldId id="264" r:id="rId20"/>
    <p:sldId id="1384" r:id="rId21"/>
    <p:sldId id="1386" r:id="rId22"/>
    <p:sldId id="1393" r:id="rId23"/>
    <p:sldId id="1387" r:id="rId24"/>
    <p:sldId id="1389" r:id="rId25"/>
    <p:sldId id="1390" r:id="rId26"/>
    <p:sldId id="1394" r:id="rId27"/>
    <p:sldId id="1395" r:id="rId28"/>
    <p:sldId id="1396" r:id="rId29"/>
    <p:sldId id="1406" r:id="rId30"/>
    <p:sldId id="1407" r:id="rId31"/>
    <p:sldId id="1408" r:id="rId32"/>
    <p:sldId id="1409" r:id="rId33"/>
    <p:sldId id="1410" r:id="rId34"/>
    <p:sldId id="1385" r:id="rId35"/>
    <p:sldId id="1402" r:id="rId36"/>
    <p:sldId id="1403" r:id="rId37"/>
    <p:sldId id="279" r:id="rId38"/>
    <p:sldId id="1405" r:id="rId39"/>
    <p:sldId id="275" r:id="rId40"/>
    <p:sldId id="270" r:id="rId41"/>
    <p:sldId id="137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BF503E-F03B-4EA2-B75D-A9324AD8615D}">
          <p14:sldIdLst>
            <p14:sldId id="256"/>
            <p14:sldId id="273"/>
          </p14:sldIdLst>
        </p14:section>
        <p14:section name="Case 1" id="{07636167-77E1-4ECE-BB08-B53A845BFE6E}">
          <p14:sldIdLst>
            <p14:sldId id="1397"/>
            <p14:sldId id="257"/>
            <p14:sldId id="1398"/>
            <p14:sldId id="1379"/>
            <p14:sldId id="1400"/>
            <p14:sldId id="260"/>
            <p14:sldId id="1376"/>
            <p14:sldId id="1378"/>
            <p14:sldId id="1377"/>
            <p14:sldId id="1380"/>
            <p14:sldId id="1381"/>
            <p14:sldId id="1399"/>
            <p14:sldId id="1373"/>
            <p14:sldId id="1401"/>
            <p14:sldId id="261"/>
          </p14:sldIdLst>
        </p14:section>
        <p14:section name="Case 2" id="{E75C3A7B-8ABD-4622-B0CB-101129B45F33}">
          <p14:sldIdLst>
            <p14:sldId id="1383"/>
            <p14:sldId id="264"/>
            <p14:sldId id="1384"/>
            <p14:sldId id="1386"/>
            <p14:sldId id="1393"/>
            <p14:sldId id="1387"/>
            <p14:sldId id="1389"/>
            <p14:sldId id="1390"/>
            <p14:sldId id="1394"/>
            <p14:sldId id="1395"/>
            <p14:sldId id="1396"/>
          </p14:sldIdLst>
        </p14:section>
        <p14:section name="Case 3" id="{B215C118-959E-43D5-8C8D-835C2B5AF2E9}">
          <p14:sldIdLst>
            <p14:sldId id="1406"/>
            <p14:sldId id="1407"/>
            <p14:sldId id="1408"/>
            <p14:sldId id="1409"/>
            <p14:sldId id="1410"/>
          </p14:sldIdLst>
        </p14:section>
        <p14:section name="Case 1 Revisited" id="{F65BDFF1-5DDD-486E-B536-9FBEEAFF035E}">
          <p14:sldIdLst>
            <p14:sldId id="1385"/>
            <p14:sldId id="1402"/>
            <p14:sldId id="1403"/>
            <p14:sldId id="279"/>
            <p14:sldId id="1405"/>
            <p14:sldId id="275"/>
            <p14:sldId id="270"/>
            <p14:sldId id="13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9AAE2"/>
    <a:srgbClr val="FF6900"/>
    <a:srgbClr val="B2B2B2"/>
    <a:srgbClr val="FF9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E83C4-77EC-452B-8543-F3BFD3A23FCB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106AF-D9B7-4C56-96AD-E3A8BC030A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98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gradFill flip="none" rotWithShape="1">
          <a:gsLst>
            <a:gs pos="0">
              <a:schemeClr val="bg2">
                <a:alpha val="57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2A95B64-C0DE-4A41-8495-092305C57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6" y="5950003"/>
            <a:ext cx="3019884" cy="722862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B80C8B00-EDFD-4D0A-91C4-9B0246C24915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043197" y="3121134"/>
            <a:ext cx="10247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 sz="2000" b="0" i="0" kern="4700" spc="100" baseline="0">
                <a:latin typeface="+mj-lt"/>
                <a:cs typeface="Calibri" panose="020F0502020204030204" pitchFamily="34" charset="0"/>
              </a:defRPr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A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text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86B7EEE-FD9E-4671-9BD3-73A59B8C94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31" y="5944130"/>
            <a:ext cx="3191175" cy="7301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D894EC-9EE1-45E2-9662-B0AD3C97B5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05" y="253390"/>
            <a:ext cx="12874670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5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7A4-7A09-43A3-AB25-D866A1148398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0704-E0C6-4508-9507-8FBC4D299C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98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7A4-7A09-43A3-AB25-D866A1148398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0704-E0C6-4508-9507-8FBC4D299C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35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7A4-7A09-43A3-AB25-D866A1148398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0704-E0C6-4508-9507-8FBC4D299C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14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3"/>
            <a:ext cx="12191999" cy="685799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 b="1" i="0">
                <a:solidFill>
                  <a:schemeClr val="bg1">
                    <a:lumMod val="6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2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7A4-7A09-43A3-AB25-D866A1148398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0704-E0C6-4508-9507-8FBC4D299CD9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1509A49-13EC-42AF-94B4-550AC7C9A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6" y="5950003"/>
            <a:ext cx="3019884" cy="7228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71B9322-FF08-49B0-97F6-6EC6C5CB9A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31" y="5944130"/>
            <a:ext cx="3191175" cy="7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7A4-7A09-43A3-AB25-D866A1148398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0704-E0C6-4508-9507-8FBC4D299C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9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7A4-7A09-43A3-AB25-D866A1148398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0704-E0C6-4508-9507-8FBC4D299C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734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7A4-7A09-43A3-AB25-D866A1148398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0704-E0C6-4508-9507-8FBC4D299C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623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7A4-7A09-43A3-AB25-D866A1148398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0704-E0C6-4508-9507-8FBC4D299C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62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7A4-7A09-43A3-AB25-D866A1148398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0704-E0C6-4508-9507-8FBC4D299C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65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7A4-7A09-43A3-AB25-D866A1148398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0704-E0C6-4508-9507-8FBC4D299C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5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7A4-7A09-43A3-AB25-D866A1148398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0704-E0C6-4508-9507-8FBC4D299C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03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FF7A4-7A09-43A3-AB25-D866A1148398}" type="datetimeFigureOut">
              <a:rPr lang="en-AU" smtClean="0"/>
              <a:t>23/11/2020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0704-E0C6-4508-9507-8FBC4D299C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71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8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9" r:id="rId9"/>
    <p:sldLayoutId id="2147483820" r:id="rId10"/>
    <p:sldLayoutId id="2147483821" r:id="rId11"/>
    <p:sldLayoutId id="2147483822" r:id="rId12"/>
    <p:sldLayoutId id="21474838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manc.healthpathways.org.a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einstitute.org.a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967A16B-5802-40FF-A5E1-D8FE94CF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35" y="-276837"/>
            <a:ext cx="130532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AF13EF-AF28-4CD5-9633-9F4B62FEC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5696" y="1588050"/>
            <a:ext cx="6159731" cy="949821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AU" sz="3200" b="1" dirty="0">
                <a:solidFill>
                  <a:schemeClr val="bg1"/>
                </a:solidFill>
              </a:rPr>
            </a:br>
            <a:r>
              <a:rPr lang="en-AU" sz="3600" b="1" dirty="0">
                <a:solidFill>
                  <a:srgbClr val="FF6900"/>
                </a:solidFill>
                <a:latin typeface="+mn-lt"/>
              </a:rPr>
              <a:t>“</a:t>
            </a:r>
            <a:r>
              <a:rPr lang="en-AU" sz="3600" b="1" dirty="0">
                <a:solidFill>
                  <a:srgbClr val="FF6600"/>
                </a:solidFill>
                <a:latin typeface="+mn-lt"/>
              </a:rPr>
              <a:t>Breathe Easier”</a:t>
            </a:r>
            <a:br>
              <a:rPr lang="en-AU" sz="3600" b="1" dirty="0">
                <a:solidFill>
                  <a:srgbClr val="FF6600"/>
                </a:solidFill>
                <a:latin typeface="+mn-lt"/>
              </a:rPr>
            </a:br>
            <a:r>
              <a:rPr lang="en-US" sz="2700" b="1" i="0" u="none" strike="noStrike" baseline="0" dirty="0">
                <a:solidFill>
                  <a:srgbClr val="25ABE2"/>
                </a:solidFill>
                <a:latin typeface="Calibri" panose="020F0502020204030204" pitchFamily="34" charset="0"/>
              </a:rPr>
              <a:t>A team approach to restrictive lung disease.</a:t>
            </a:r>
            <a:endParaRPr lang="en-AU" sz="2700" b="1" dirty="0">
              <a:solidFill>
                <a:srgbClr val="FF66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91240-4FA2-4EF6-81B7-B42F1CFDE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5993" y="2903737"/>
            <a:ext cx="7306210" cy="2659139"/>
          </a:xfrm>
        </p:spPr>
        <p:txBody>
          <a:bodyPr numCol="2" anchor="ctr">
            <a:normAutofit/>
          </a:bodyPr>
          <a:lstStyle/>
          <a:p>
            <a:pPr algn="l"/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</a:p>
          <a:p>
            <a:pPr algn="l"/>
            <a:r>
              <a:rPr lang="en-A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Joe </a:t>
            </a:r>
            <a:r>
              <a:rPr lang="en-AU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Churton</a:t>
            </a:r>
            <a:endParaRPr lang="en-A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A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Joe Duncan</a:t>
            </a:r>
          </a:p>
          <a:p>
            <a:pPr algn="l"/>
            <a:r>
              <a:rPr lang="en-A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AU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Bleigh</a:t>
            </a:r>
            <a:r>
              <a:rPr lang="en-A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Mupunga</a:t>
            </a:r>
            <a:endParaRPr lang="en-A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A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Doug Gray</a:t>
            </a:r>
          </a:p>
          <a:p>
            <a:pPr algn="l"/>
            <a:r>
              <a:rPr lang="en-A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Lyn </a:t>
            </a:r>
            <a:r>
              <a:rPr lang="en-AU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Menchin</a:t>
            </a:r>
            <a:r>
              <a:rPr lang="en-A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(Respiratory Nurse) </a:t>
            </a:r>
          </a:p>
          <a:p>
            <a:pPr algn="l"/>
            <a:r>
              <a:rPr lang="en-A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Rocco </a:t>
            </a:r>
            <a:r>
              <a:rPr lang="en-AU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Mico</a:t>
            </a:r>
            <a:r>
              <a:rPr lang="en-A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(Physiotherapist)</a:t>
            </a:r>
          </a:p>
          <a:p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Facilitator</a:t>
            </a: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A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David Glendinning</a:t>
            </a:r>
          </a:p>
          <a:p>
            <a:pPr algn="l"/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Coordinator </a:t>
            </a:r>
          </a:p>
          <a:p>
            <a:pPr algn="l"/>
            <a:r>
              <a:rPr lang="en-AU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Nathan Kesteven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8628945-82A0-4901-A24F-E37B4A018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66" y="1733663"/>
            <a:ext cx="1707598" cy="96052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3966C81-05CD-4AA1-8B34-58829C3DF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" y="3944105"/>
            <a:ext cx="2528118" cy="578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B6EB5D-5D14-4B67-AAE4-530D57FC0C46}"/>
              </a:ext>
            </a:extLst>
          </p:cNvPr>
          <p:cNvSpPr txBox="1"/>
          <p:nvPr/>
        </p:nvSpPr>
        <p:spPr>
          <a:xfrm>
            <a:off x="4519749" y="1802674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587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68C17-C9BA-4652-9A67-B3980B9F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81" y="0"/>
            <a:ext cx="7388568" cy="67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3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6F4AE-30DB-44CA-B7E0-9CB74440E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16"/>
          <a:stretch/>
        </p:blipFill>
        <p:spPr>
          <a:xfrm>
            <a:off x="693913" y="-752309"/>
            <a:ext cx="10287810" cy="7610309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340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98CEC-25E7-4733-B8BC-1BF0330EA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74" y="0"/>
            <a:ext cx="8606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6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C3636-563D-4AFA-AAA3-1D513616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75" y="0"/>
            <a:ext cx="10249050" cy="68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19E8-B31A-499E-9FA0-7766281E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12560"/>
            <a:ext cx="10168128" cy="3694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Referral to Respiratory </a:t>
            </a:r>
          </a:p>
          <a:p>
            <a:pPr lvl="1">
              <a:lnSpc>
                <a:spcPct val="150000"/>
              </a:lnSpc>
            </a:pPr>
            <a:r>
              <a:rPr lang="en-AU" dirty="0">
                <a:latin typeface="Calibri" panose="020F0502020204030204" pitchFamily="34" charset="0"/>
              </a:rPr>
              <a:t>How would this be triaged?</a:t>
            </a:r>
          </a:p>
          <a:p>
            <a:pPr lvl="1">
              <a:lnSpc>
                <a:spcPct val="150000"/>
              </a:lnSpc>
            </a:pPr>
            <a:r>
              <a:rPr lang="en-AU" dirty="0">
                <a:latin typeface="Calibri" panose="020F0502020204030204" pitchFamily="34" charset="0"/>
              </a:rPr>
              <a:t>What features would make this more or less urgent?</a:t>
            </a:r>
          </a:p>
          <a:p>
            <a:pPr lvl="1">
              <a:lnSpc>
                <a:spcPct val="150000"/>
              </a:lnSpc>
            </a:pPr>
            <a:r>
              <a:rPr lang="en-AU" dirty="0">
                <a:latin typeface="Calibri" panose="020F0502020204030204" pitchFamily="34" charset="0"/>
              </a:rPr>
              <a:t>What further investigation would help?</a:t>
            </a:r>
          </a:p>
          <a:p>
            <a:pPr>
              <a:lnSpc>
                <a:spcPct val="150000"/>
              </a:lnSpc>
            </a:pPr>
            <a:endParaRPr lang="en-AU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AU" dirty="0">
              <a:latin typeface="Calibri" panose="020F0502020204030204" pitchFamily="34" charset="0"/>
            </a:endParaRPr>
          </a:p>
          <a:p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40CB1-92AA-498F-B19A-D6FD3E0C2FE0}"/>
              </a:ext>
            </a:extLst>
          </p:cNvPr>
          <p:cNvSpPr/>
          <p:nvPr/>
        </p:nvSpPr>
        <p:spPr>
          <a:xfrm>
            <a:off x="5099060" y="3044280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>
                <a:solidFill>
                  <a:srgbClr val="FF6600"/>
                </a:solidFill>
                <a:ea typeface="+mj-ea"/>
                <a:cs typeface="+mj-cs"/>
              </a:rPr>
              <a:t> 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EB287-9150-44DF-972B-D159BA4B3BCC}"/>
              </a:ext>
            </a:extLst>
          </p:cNvPr>
          <p:cNvSpPr txBox="1"/>
          <p:nvPr/>
        </p:nvSpPr>
        <p:spPr>
          <a:xfrm>
            <a:off x="1045900" y="764177"/>
            <a:ext cx="3386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rgbClr val="FF6900"/>
                </a:solidFill>
              </a:rPr>
              <a:t>Jim – </a:t>
            </a:r>
            <a:r>
              <a:rPr lang="en-AU" sz="3600" b="1" dirty="0">
                <a:solidFill>
                  <a:srgbClr val="29AAE2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491591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1055194" y="746113"/>
            <a:ext cx="5453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Jim– </a:t>
            </a:r>
            <a:r>
              <a:rPr lang="en-AU" sz="3600" b="1" dirty="0">
                <a:solidFill>
                  <a:srgbClr val="29AAE2"/>
                </a:solidFill>
              </a:rPr>
              <a:t>Management Options</a:t>
            </a:r>
          </a:p>
        </p:txBody>
      </p:sp>
    </p:spTree>
    <p:extLst>
      <p:ext uri="{BB962C8B-B14F-4D97-AF65-F5344CB8AC3E}">
        <p14:creationId xmlns:p14="http://schemas.microsoft.com/office/powerpoint/2010/main" val="227033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19E8-B31A-499E-9FA0-7766281E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12560"/>
            <a:ext cx="10168128" cy="3694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Discussed at an MDT, confirmed to have IPF and commenced on </a:t>
            </a:r>
            <a:r>
              <a:rPr lang="en-AU" sz="2400" dirty="0" err="1">
                <a:latin typeface="Calibri" panose="020F0502020204030204" pitchFamily="34" charset="0"/>
              </a:rPr>
              <a:t>Nintedanib</a:t>
            </a:r>
            <a:r>
              <a:rPr lang="en-AU" sz="2400" dirty="0">
                <a:latin typeface="Calibri" panose="020F0502020204030204" pitchFamily="34" charset="0"/>
              </a:rPr>
              <a:t> *anti fibrotic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3 Monthly bloods to monitor liver function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Common side effects (nausea, diarrhoea…)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6 monthly lung function and respiratory review</a:t>
            </a:r>
          </a:p>
          <a:p>
            <a:endParaRPr lang="en-AU" sz="2800" dirty="0">
              <a:latin typeface="Calibri" panose="020F0502020204030204" pitchFamily="34" charset="0"/>
            </a:endParaRPr>
          </a:p>
          <a:p>
            <a:endParaRPr lang="en-AU" sz="2800" dirty="0">
              <a:latin typeface="Calibri" panose="020F0502020204030204" pitchFamily="34" charset="0"/>
            </a:endParaRPr>
          </a:p>
          <a:p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40CB1-92AA-498F-B19A-D6FD3E0C2FE0}"/>
              </a:ext>
            </a:extLst>
          </p:cNvPr>
          <p:cNvSpPr/>
          <p:nvPr/>
        </p:nvSpPr>
        <p:spPr>
          <a:xfrm>
            <a:off x="5099060" y="3044280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>
                <a:solidFill>
                  <a:srgbClr val="FF6600"/>
                </a:solidFill>
                <a:ea typeface="+mj-ea"/>
                <a:cs typeface="+mj-cs"/>
              </a:rPr>
              <a:t> 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EB287-9150-44DF-972B-D159BA4B3BCC}"/>
              </a:ext>
            </a:extLst>
          </p:cNvPr>
          <p:cNvSpPr txBox="1"/>
          <p:nvPr/>
        </p:nvSpPr>
        <p:spPr>
          <a:xfrm>
            <a:off x="1054608" y="746760"/>
            <a:ext cx="6036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rgbClr val="FF6900"/>
                </a:solidFill>
              </a:rPr>
              <a:t>Jim – </a:t>
            </a:r>
            <a:r>
              <a:rPr lang="en-AU" sz="3600" b="1" dirty="0">
                <a:solidFill>
                  <a:srgbClr val="29AAE2"/>
                </a:solidFill>
              </a:rPr>
              <a:t>Therapy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219702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1E12-3F3F-4E84-BA47-3B1A8D6E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122" y="1122127"/>
            <a:ext cx="10247133" cy="5016758"/>
          </a:xfrm>
        </p:spPr>
        <p:txBody>
          <a:bodyPr/>
          <a:lstStyle/>
          <a:p>
            <a:endParaRPr lang="en-AU" sz="2000" dirty="0">
              <a:latin typeface="+mn-lt"/>
              <a:ea typeface="Calibri" panose="020F0502020204030204" pitchFamily="34" charset="0"/>
            </a:endParaRPr>
          </a:p>
          <a:p>
            <a:r>
              <a:rPr lang="en-AU" dirty="0">
                <a:latin typeface="+mn-lt"/>
                <a:ea typeface="Calibri" panose="020F0502020204030204" pitchFamily="34" charset="0"/>
              </a:rPr>
              <a:t>Interstitial lung disease encompasses a range of conditions affecting the lung parenchyma including IPF (the most common), hypersensitivity pneumonitis, sarcoidosis and many others. </a:t>
            </a:r>
          </a:p>
          <a:p>
            <a:endParaRPr lang="en-AU" dirty="0">
              <a:latin typeface="+mn-lt"/>
              <a:ea typeface="Calibri" panose="020F0502020204030204" pitchFamily="34" charset="0"/>
            </a:endParaRPr>
          </a:p>
          <a:p>
            <a:r>
              <a:rPr lang="en-AU" sz="2000" dirty="0">
                <a:latin typeface="+mn-lt"/>
                <a:ea typeface="Calibri" panose="020F0502020204030204" pitchFamily="34" charset="0"/>
              </a:rPr>
              <a:t>Occupational and medication history may help identify a cause.  </a:t>
            </a:r>
          </a:p>
          <a:p>
            <a:endParaRPr lang="en-AU" sz="2000" dirty="0">
              <a:latin typeface="+mn-lt"/>
              <a:ea typeface="Calibri" panose="020F0502020204030204" pitchFamily="34" charset="0"/>
            </a:endParaRPr>
          </a:p>
          <a:p>
            <a:r>
              <a:rPr lang="en-AU" sz="2000" dirty="0">
                <a:latin typeface="+mn-lt"/>
                <a:ea typeface="Calibri" panose="020F0502020204030204" pitchFamily="34" charset="0"/>
              </a:rPr>
              <a:t>The presenting complaint is often dry cough and insidious onset of exertional breathlessness in a person aged 50 or over.</a:t>
            </a:r>
          </a:p>
          <a:p>
            <a:endParaRPr lang="en-AU" dirty="0">
              <a:latin typeface="+mn-lt"/>
              <a:ea typeface="Calibri" panose="020F0502020204030204" pitchFamily="34" charset="0"/>
            </a:endParaRPr>
          </a:p>
          <a:p>
            <a:r>
              <a:rPr lang="en-AU" dirty="0">
                <a:latin typeface="+mn-lt"/>
                <a:ea typeface="Calibri" panose="020F0502020204030204" pitchFamily="34" charset="0"/>
              </a:rPr>
              <a:t>A reduced FVC on spirometry with a preserved FER helps differentiate between ILD and airways disease. </a:t>
            </a:r>
          </a:p>
          <a:p>
            <a:endParaRPr lang="en-AU" sz="2000" dirty="0">
              <a:latin typeface="+mn-lt"/>
              <a:ea typeface="Calibri" panose="020F0502020204030204" pitchFamily="34" charset="0"/>
            </a:endParaRPr>
          </a:p>
          <a:p>
            <a:r>
              <a:rPr lang="en-AU" dirty="0">
                <a:latin typeface="+mn-lt"/>
                <a:ea typeface="Calibri" panose="020F0502020204030204" pitchFamily="34" charset="0"/>
              </a:rPr>
              <a:t>Early referral for antifibrotic therapy is important to reduce the rate of decline in lung function. </a:t>
            </a:r>
            <a:endParaRPr lang="en-AU" sz="2000" dirty="0"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15856" y="659027"/>
            <a:ext cx="627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Case 1 – </a:t>
            </a:r>
            <a:r>
              <a:rPr lang="en-AU" sz="3600" b="1" dirty="0">
                <a:solidFill>
                  <a:srgbClr val="29AAE2"/>
                </a:solidFill>
              </a:rPr>
              <a:t>‘take-home’ messages</a:t>
            </a:r>
          </a:p>
        </p:txBody>
      </p:sp>
    </p:spTree>
    <p:extLst>
      <p:ext uri="{BB962C8B-B14F-4D97-AF65-F5344CB8AC3E}">
        <p14:creationId xmlns:p14="http://schemas.microsoft.com/office/powerpoint/2010/main" val="291308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1E12-3F3F-4E84-BA47-3B1A8D6E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33" y="1964266"/>
            <a:ext cx="10247133" cy="3810000"/>
          </a:xfrm>
        </p:spPr>
        <p:txBody>
          <a:bodyPr/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1029011" y="729791"/>
            <a:ext cx="3877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Case 2 - </a:t>
            </a:r>
            <a:r>
              <a:rPr lang="en-AU" sz="3600" b="1" dirty="0">
                <a:solidFill>
                  <a:srgbClr val="FF6600"/>
                </a:solidFill>
              </a:rPr>
              <a:t>Michelle</a:t>
            </a:r>
            <a:r>
              <a:rPr lang="en-AU" sz="4000" b="1" dirty="0">
                <a:solidFill>
                  <a:srgbClr val="FF6900"/>
                </a:solidFill>
              </a:rPr>
              <a:t>	</a:t>
            </a:r>
            <a:endParaRPr lang="en-AU" sz="3600" b="1" dirty="0">
              <a:solidFill>
                <a:srgbClr val="29AAE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3BCBA-C97A-47AE-AFB1-FB29BC5BE494}"/>
              </a:ext>
            </a:extLst>
          </p:cNvPr>
          <p:cNvSpPr txBox="1">
            <a:spLocks/>
          </p:cNvSpPr>
          <p:nvPr/>
        </p:nvSpPr>
        <p:spPr bwMode="auto">
          <a:xfrm>
            <a:off x="1029011" y="1641101"/>
            <a:ext cx="10247133" cy="434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Industrial chemist – now working from home</a:t>
            </a:r>
          </a:p>
          <a:p>
            <a:pPr lvl="2"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Exposure to silica and phosphates 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Lives with 2 young children and husband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10 pack year smoking history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Past history of asthma since childhood (ICU admissions) and obesity (BMI 43), depression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Medications – Symbicort 200/6, Montelukast, Fluoxetine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3116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1E12-3F3F-4E84-BA47-3B1A8D6E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393" y="1999100"/>
            <a:ext cx="10247133" cy="2182245"/>
          </a:xfrm>
        </p:spPr>
        <p:txBody>
          <a:bodyPr/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15856" y="659027"/>
            <a:ext cx="6647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Michelle – </a:t>
            </a:r>
            <a:r>
              <a:rPr lang="en-AU" sz="3600" b="1" dirty="0">
                <a:solidFill>
                  <a:srgbClr val="29AAE2"/>
                </a:solidFill>
              </a:rPr>
              <a:t>Presenting Complaint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3BCBA-C97A-47AE-AFB1-FB29BC5BE494}"/>
              </a:ext>
            </a:extLst>
          </p:cNvPr>
          <p:cNvSpPr txBox="1">
            <a:spLocks/>
          </p:cNvSpPr>
          <p:nvPr/>
        </p:nvSpPr>
        <p:spPr bwMode="auto">
          <a:xfrm>
            <a:off x="1136088" y="1583602"/>
            <a:ext cx="10247133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Viral exacerbation of asthma (influenza A) admitted with wheeze and breathlessness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Managed for asthma with prednisone and bronchodilators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In retrospect had been more breathless for months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479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43DF16-FE11-432D-91FE-077EDE68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315" y="1925453"/>
            <a:ext cx="10085239" cy="347787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AU" sz="2200" dirty="0">
                <a:latin typeface="+mn-lt"/>
                <a:ea typeface="Calibri" panose="020F0502020204030204" pitchFamily="34" charset="0"/>
              </a:rPr>
              <a:t>At the end of this event participants will:</a:t>
            </a:r>
          </a:p>
          <a:p>
            <a:pPr marL="0" indent="0">
              <a:spcAft>
                <a:spcPts val="0"/>
              </a:spcAft>
              <a:buNone/>
            </a:pPr>
            <a:endParaRPr lang="en-AU" sz="2200" dirty="0">
              <a:latin typeface="+mn-lt"/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AU" sz="2200" dirty="0">
                <a:latin typeface="+mn-lt"/>
                <a:ea typeface="Times New Roman" panose="02020603050405020304" pitchFamily="18" charset="0"/>
              </a:rPr>
              <a:t>Recognise features of history and examination consistent with interstitial lung disease. </a:t>
            </a:r>
          </a:p>
          <a:p>
            <a:pPr marL="342900" indent="-342900">
              <a:buAutoNum type="arabicPeriod"/>
            </a:pPr>
            <a:r>
              <a:rPr lang="en-AU" sz="2200" dirty="0">
                <a:latin typeface="+mn-lt"/>
                <a:ea typeface="Calibri" panose="020F0502020204030204" pitchFamily="34" charset="0"/>
              </a:rPr>
              <a:t>Identify patients at risk of rapidly progressive interstitial lung disease who require urgent treatment.</a:t>
            </a:r>
          </a:p>
          <a:p>
            <a:pPr marL="342900" indent="-342900">
              <a:buAutoNum type="arabicPeriod"/>
            </a:pPr>
            <a:r>
              <a:rPr lang="en-AU" sz="2200" dirty="0">
                <a:effectLst/>
                <a:latin typeface="+mn-lt"/>
                <a:ea typeface="Times New Roman" panose="02020603050405020304" pitchFamily="18" charset="0"/>
              </a:rPr>
              <a:t>Understand referral pathways and available supports for respiratory patients in Northern NSW</a:t>
            </a:r>
            <a:endParaRPr lang="en-AU" sz="2200" dirty="0"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AU" sz="2200" dirty="0">
                <a:effectLst/>
                <a:latin typeface="+mn-lt"/>
                <a:ea typeface="Times New Roman" panose="02020603050405020304" pitchFamily="18" charset="0"/>
              </a:rPr>
              <a:t>Develop management plans for patients with end stage interstitial lung disease in the community</a:t>
            </a:r>
            <a:endParaRPr lang="en-AU" sz="22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FD43A4-0AE3-4B87-BD3F-C68D45BE3C7B}"/>
              </a:ext>
            </a:extLst>
          </p:cNvPr>
          <p:cNvSpPr/>
          <p:nvPr/>
        </p:nvSpPr>
        <p:spPr>
          <a:xfrm>
            <a:off x="1044315" y="741423"/>
            <a:ext cx="4363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Learning Objectives</a:t>
            </a:r>
            <a:endParaRPr lang="en-AU" sz="3600" b="1" dirty="0">
              <a:solidFill>
                <a:srgbClr val="29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96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1E12-3F3F-4E84-BA47-3B1A8D6E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33" y="1964266"/>
            <a:ext cx="10247133" cy="3810000"/>
          </a:xfrm>
        </p:spPr>
        <p:txBody>
          <a:bodyPr/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1048928" y="755918"/>
            <a:ext cx="5262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Michelle – </a:t>
            </a:r>
            <a:r>
              <a:rPr lang="en-AU" sz="3600" b="1" dirty="0">
                <a:solidFill>
                  <a:srgbClr val="29AAE2"/>
                </a:solidFill>
              </a:rPr>
              <a:t>Examination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3BCBA-C97A-47AE-AFB1-FB29BC5BE494}"/>
              </a:ext>
            </a:extLst>
          </p:cNvPr>
          <p:cNvSpPr txBox="1">
            <a:spLocks/>
          </p:cNvSpPr>
          <p:nvPr/>
        </p:nvSpPr>
        <p:spPr bwMode="auto">
          <a:xfrm>
            <a:off x="1144796" y="1596024"/>
            <a:ext cx="10247133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Haemoglobin saturation 93% breathing room air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No clubbing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No rash, peripheral arthropathy or muscle tenderness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Fine Velcro like crackles bilaterally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4048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37D6E-E434-452C-8155-61475256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71" y="0"/>
            <a:ext cx="9047857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4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1E12-3F3F-4E84-BA47-3B1A8D6E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33" y="1964266"/>
            <a:ext cx="10247133" cy="3810000"/>
          </a:xfrm>
        </p:spPr>
        <p:txBody>
          <a:bodyPr/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72433" y="729790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Michelle – </a:t>
            </a:r>
            <a:r>
              <a:rPr lang="en-AU" sz="3600" b="1" dirty="0">
                <a:solidFill>
                  <a:srgbClr val="29AAE2"/>
                </a:solidFill>
              </a:rPr>
              <a:t>Spirometry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B60CB0-F6AC-4B2A-A76B-10916822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157412"/>
            <a:ext cx="114871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B3B63-A243-4502-A3AF-1253F3BCA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5" y="220133"/>
            <a:ext cx="10247675" cy="61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08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01660-0DE0-40D2-AF7C-3042773A6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00" y="191529"/>
            <a:ext cx="9549799" cy="64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1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9AC18-A369-4C63-A2BE-3FF119AF1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74" y="0"/>
            <a:ext cx="9637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9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1E12-3F3F-4E84-BA47-3B1A8D6E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33" y="1964266"/>
            <a:ext cx="10247133" cy="3810000"/>
          </a:xfrm>
        </p:spPr>
        <p:txBody>
          <a:bodyPr/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72433" y="729791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Michelle – </a:t>
            </a:r>
            <a:r>
              <a:rPr lang="en-AU" sz="3600" b="1" dirty="0">
                <a:solidFill>
                  <a:srgbClr val="29AAE2"/>
                </a:solidFill>
              </a:rPr>
              <a:t>Blood Tests 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3BCBA-C97A-47AE-AFB1-FB29BC5BE494}"/>
              </a:ext>
            </a:extLst>
          </p:cNvPr>
          <p:cNvSpPr txBox="1">
            <a:spLocks/>
          </p:cNvSpPr>
          <p:nvPr/>
        </p:nvSpPr>
        <p:spPr bwMode="auto">
          <a:xfrm>
            <a:off x="1144796" y="1873024"/>
            <a:ext cx="1024713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ANA and ANCA negative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CK normal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Ro52 and PL-12 antibody positive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0489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1E12-3F3F-4E84-BA47-3B1A8D6E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33" y="1964266"/>
            <a:ext cx="10247133" cy="3810000"/>
          </a:xfrm>
        </p:spPr>
        <p:txBody>
          <a:bodyPr/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15856" y="659027"/>
            <a:ext cx="5262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Michelle – </a:t>
            </a:r>
            <a:r>
              <a:rPr lang="en-AU" sz="3600" b="1" dirty="0">
                <a:solidFill>
                  <a:srgbClr val="29AAE2"/>
                </a:solidFill>
              </a:rPr>
              <a:t>Management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3BCBA-C97A-47AE-AFB1-FB29BC5BE494}"/>
              </a:ext>
            </a:extLst>
          </p:cNvPr>
          <p:cNvSpPr txBox="1">
            <a:spLocks/>
          </p:cNvSpPr>
          <p:nvPr/>
        </p:nvSpPr>
        <p:spPr bwMode="auto">
          <a:xfrm>
            <a:off x="1118670" y="1779600"/>
            <a:ext cx="10247133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Prednisone 75mg daily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Mycophenolate mofetil 1.5g BD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Prednisone slowly weaned to 10mg over months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Weight loss and referral to transplant team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715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15856" y="659027"/>
            <a:ext cx="6637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Michelle– </a:t>
            </a:r>
            <a:r>
              <a:rPr lang="en-AU" sz="3600" b="1" dirty="0">
                <a:solidFill>
                  <a:srgbClr val="29AAE2"/>
                </a:solidFill>
              </a:rPr>
              <a:t>‘take-home’ messages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73FC-2274-49E5-9F32-41696AD5D09C}"/>
              </a:ext>
            </a:extLst>
          </p:cNvPr>
          <p:cNvSpPr txBox="1">
            <a:spLocks/>
          </p:cNvSpPr>
          <p:nvPr/>
        </p:nvSpPr>
        <p:spPr bwMode="auto">
          <a:xfrm>
            <a:off x="1078162" y="1754266"/>
            <a:ext cx="1024713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Beware of the young person with interstitial lung disease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Myositis related interstitial lung disease progresses rapidly and requires urgent treatment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Myositis related ILD can be without symptoms of myositis – “amyopathic” – with normal peripheral examination and normal CK</a:t>
            </a:r>
          </a:p>
          <a:p>
            <a:pPr marL="0" indent="0">
              <a:buNone/>
            </a:pPr>
            <a:endParaRPr lang="en-AU" sz="2800" dirty="0">
              <a:latin typeface="+mn-lt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3584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15856" y="659027"/>
            <a:ext cx="3226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Case 3 - </a:t>
            </a:r>
            <a:r>
              <a:rPr lang="en-AU" sz="3600" b="1" dirty="0">
                <a:solidFill>
                  <a:srgbClr val="29AAE2"/>
                </a:solidFill>
              </a:rPr>
              <a:t>Mrs PL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73FC-2274-49E5-9F32-41696AD5D09C}"/>
              </a:ext>
            </a:extLst>
          </p:cNvPr>
          <p:cNvSpPr txBox="1">
            <a:spLocks/>
          </p:cNvSpPr>
          <p:nvPr/>
        </p:nvSpPr>
        <p:spPr bwMode="auto">
          <a:xfrm>
            <a:off x="947533" y="2111670"/>
            <a:ext cx="3920557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Long standing RA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Refuses most meds apart from </a:t>
            </a:r>
            <a:r>
              <a:rPr lang="en-AU" sz="2400" dirty="0" err="1">
                <a:latin typeface="+mn-lt"/>
                <a:ea typeface="Calibri" panose="020F0502020204030204" pitchFamily="34" charset="0"/>
              </a:rPr>
              <a:t>pred</a:t>
            </a:r>
            <a:r>
              <a:rPr lang="en-AU" sz="2400" dirty="0">
                <a:latin typeface="+mn-lt"/>
                <a:ea typeface="Calibri" panose="020F0502020204030204" pitchFamily="34" charset="0"/>
              </a:rPr>
              <a:t> – A Doug Gray Special</a:t>
            </a:r>
          </a:p>
          <a:p>
            <a:pPr marL="0" indent="0">
              <a:lnSpc>
                <a:spcPct val="150000"/>
              </a:lnSpc>
              <a:buNone/>
            </a:pPr>
            <a:endParaRPr lang="en-AU" dirty="0">
              <a:latin typeface="+mn-lt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pic>
        <p:nvPicPr>
          <p:cNvPr id="5" name="Picture 4" descr="A picture containing film&#10;&#10;Description automatically generated">
            <a:extLst>
              <a:ext uri="{FF2B5EF4-FFF2-40B4-BE49-F238E27FC236}">
                <a16:creationId xmlns:a16="http://schemas.microsoft.com/office/drawing/2014/main" id="{59420DF8-32D4-48EC-9CA1-B33E6B155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44" y="659027"/>
            <a:ext cx="5272268" cy="52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19E8-B31A-499E-9FA0-7766281E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231761"/>
            <a:ext cx="10168128" cy="44848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62-year-old man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Works in excavation, some reported asbestos exposure working as a builders apprentice in 1970’s</a:t>
            </a:r>
            <a:endParaRPr lang="en-AU" sz="2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Current smoker, started age 16 and smokes 10/day</a:t>
            </a:r>
          </a:p>
          <a:p>
            <a:pPr marL="0" indent="0">
              <a:lnSpc>
                <a:spcPct val="150000"/>
              </a:lnSpc>
              <a:buNone/>
            </a:pPr>
            <a:endParaRPr lang="en-AU" sz="2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Past medical history includes hypertension (Irbesartan), Osteoarthritis and Hypercholesterolaemia (Rosuvastatin). </a:t>
            </a:r>
          </a:p>
          <a:p>
            <a:endParaRPr lang="en-AU" sz="2800" dirty="0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40CB1-92AA-498F-B19A-D6FD3E0C2FE0}"/>
              </a:ext>
            </a:extLst>
          </p:cNvPr>
          <p:cNvSpPr/>
          <p:nvPr/>
        </p:nvSpPr>
        <p:spPr>
          <a:xfrm>
            <a:off x="5099060" y="3044280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>
                <a:solidFill>
                  <a:srgbClr val="FF6600"/>
                </a:solidFill>
                <a:ea typeface="+mj-ea"/>
                <a:cs typeface="+mj-cs"/>
              </a:rPr>
              <a:t> 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EB287-9150-44DF-972B-D159BA4B3BCC}"/>
              </a:ext>
            </a:extLst>
          </p:cNvPr>
          <p:cNvSpPr txBox="1"/>
          <p:nvPr/>
        </p:nvSpPr>
        <p:spPr>
          <a:xfrm>
            <a:off x="1063314" y="743852"/>
            <a:ext cx="267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rgbClr val="FF6900"/>
                </a:solidFill>
              </a:rPr>
              <a:t>Case 1 – </a:t>
            </a:r>
            <a:r>
              <a:rPr lang="en-AU" sz="3600" b="1" dirty="0">
                <a:solidFill>
                  <a:srgbClr val="29AAE2"/>
                </a:solidFill>
              </a:rPr>
              <a:t>Jim</a:t>
            </a:r>
          </a:p>
        </p:txBody>
      </p:sp>
    </p:spTree>
    <p:extLst>
      <p:ext uri="{BB962C8B-B14F-4D97-AF65-F5344CB8AC3E}">
        <p14:creationId xmlns:p14="http://schemas.microsoft.com/office/powerpoint/2010/main" val="635339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1020359" y="763530"/>
            <a:ext cx="161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Mrs PL</a:t>
            </a:r>
            <a:endParaRPr lang="en-AU" sz="3600" b="1" dirty="0">
              <a:solidFill>
                <a:srgbClr val="29AAE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73FC-2274-49E5-9F32-41696AD5D09C}"/>
              </a:ext>
            </a:extLst>
          </p:cNvPr>
          <p:cNvSpPr txBox="1">
            <a:spLocks/>
          </p:cNvSpPr>
          <p:nvPr/>
        </p:nvSpPr>
        <p:spPr bwMode="auto">
          <a:xfrm>
            <a:off x="1020359" y="1760349"/>
            <a:ext cx="4962430" cy="28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Admitted to hospital with infective symptoms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Had to save her from the enthusiastic emergency staff and an ICC for her presumed PTX </a:t>
            </a:r>
          </a:p>
        </p:txBody>
      </p:sp>
      <p:pic>
        <p:nvPicPr>
          <p:cNvPr id="2" name="CT THORAX">
            <a:hlinkClick r:id="" action="ppaction://media"/>
            <a:extLst>
              <a:ext uri="{FF2B5EF4-FFF2-40B4-BE49-F238E27FC236}">
                <a16:creationId xmlns:a16="http://schemas.microsoft.com/office/drawing/2014/main" id="{8EDAA8F4-3BB1-4CC2-995F-72473FCE93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54800" y="101297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47533" y="776004"/>
            <a:ext cx="161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Mrs PL</a:t>
            </a:r>
            <a:endParaRPr lang="en-AU" sz="3600" b="1" dirty="0">
              <a:solidFill>
                <a:srgbClr val="29AAE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73FC-2274-49E5-9F32-41696AD5D09C}"/>
              </a:ext>
            </a:extLst>
          </p:cNvPr>
          <p:cNvSpPr txBox="1">
            <a:spLocks/>
          </p:cNvSpPr>
          <p:nvPr/>
        </p:nvSpPr>
        <p:spPr bwMode="auto">
          <a:xfrm>
            <a:off x="947533" y="1550756"/>
            <a:ext cx="4589667" cy="419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dirty="0">
                <a:latin typeface="+mn-lt"/>
                <a:ea typeface="Calibri" panose="020F0502020204030204" pitchFamily="34" charset="0"/>
              </a:rPr>
              <a:t>Goes along for several years with minimal chest issues and low grade joint inflammation. Avoids Doug.</a:t>
            </a:r>
          </a:p>
          <a:p>
            <a:pPr>
              <a:lnSpc>
                <a:spcPct val="150000"/>
              </a:lnSpc>
            </a:pPr>
            <a:endParaRPr lang="en-AU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dirty="0">
                <a:latin typeface="+mn-lt"/>
                <a:ea typeface="Calibri" panose="020F0502020204030204" pitchFamily="34" charset="0"/>
              </a:rPr>
              <a:t>Presents with chest infection and joints that are now unbearable and wants chest infection treated so she can see Doug and get proper therapy.</a:t>
            </a:r>
          </a:p>
        </p:txBody>
      </p:sp>
      <p:pic>
        <p:nvPicPr>
          <p:cNvPr id="5" name="CT THORAX2">
            <a:hlinkClick r:id="" action="ppaction://media"/>
            <a:extLst>
              <a:ext uri="{FF2B5EF4-FFF2-40B4-BE49-F238E27FC236}">
                <a16:creationId xmlns:a16="http://schemas.microsoft.com/office/drawing/2014/main" id="{9DC18885-E2D5-4FC0-A9E8-F2B268CA05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16650" y="77787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47533" y="728695"/>
            <a:ext cx="161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Mrs PL</a:t>
            </a:r>
            <a:endParaRPr lang="en-AU" sz="3600" b="1" dirty="0">
              <a:solidFill>
                <a:srgbClr val="29AAE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73FC-2274-49E5-9F32-41696AD5D09C}"/>
              </a:ext>
            </a:extLst>
          </p:cNvPr>
          <p:cNvSpPr txBox="1">
            <a:spLocks/>
          </p:cNvSpPr>
          <p:nvPr/>
        </p:nvSpPr>
        <p:spPr bwMode="auto">
          <a:xfrm>
            <a:off x="947533" y="2496399"/>
            <a:ext cx="45896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ESR 62</a:t>
            </a:r>
          </a:p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CRP 57</a:t>
            </a:r>
          </a:p>
          <a:p>
            <a:r>
              <a:rPr lang="en-AU" sz="2400" dirty="0" err="1">
                <a:latin typeface="+mn-lt"/>
                <a:ea typeface="Calibri" panose="020F0502020204030204" pitchFamily="34" charset="0"/>
              </a:rPr>
              <a:t>IgE</a:t>
            </a:r>
            <a:r>
              <a:rPr lang="en-AU" sz="2400" dirty="0">
                <a:latin typeface="+mn-lt"/>
                <a:ea typeface="Calibri" panose="020F0502020204030204" pitchFamily="34" charset="0"/>
              </a:rPr>
              <a:t> low</a:t>
            </a:r>
          </a:p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RF 193</a:t>
            </a:r>
          </a:p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Anti-CCP 323</a:t>
            </a:r>
          </a:p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WCC 15 No Eosinophilia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D147D6-9634-4D43-ADB0-74876DABAC67}"/>
              </a:ext>
            </a:extLst>
          </p:cNvPr>
          <p:cNvSpPr txBox="1">
            <a:spLocks/>
          </p:cNvSpPr>
          <p:nvPr/>
        </p:nvSpPr>
        <p:spPr bwMode="auto">
          <a:xfrm>
            <a:off x="6300583" y="1321729"/>
            <a:ext cx="458966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Sputum – Hyphae seen</a:t>
            </a:r>
          </a:p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Bronchoscopy – Staph. and more hyphae later confirmed to be Aspergillus</a:t>
            </a:r>
          </a:p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Aspergillus IgG mildly elevated</a:t>
            </a:r>
          </a:p>
          <a:p>
            <a:endParaRPr lang="en-AU" sz="2400" dirty="0">
              <a:latin typeface="+mn-lt"/>
              <a:ea typeface="Calibri" panose="020F0502020204030204" pitchFamily="34" charset="0"/>
            </a:endParaRPr>
          </a:p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Confirms Diagnoses of Aspergilloma (presumed to be multiple) NOT Invasive Aspergillosis (rarely survived) or ABPA (no allergic response) </a:t>
            </a:r>
          </a:p>
        </p:txBody>
      </p:sp>
    </p:spTree>
    <p:extLst>
      <p:ext uri="{BB962C8B-B14F-4D97-AF65-F5344CB8AC3E}">
        <p14:creationId xmlns:p14="http://schemas.microsoft.com/office/powerpoint/2010/main" val="255061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47533" y="776004"/>
            <a:ext cx="161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Mrs PL</a:t>
            </a:r>
            <a:endParaRPr lang="en-AU" sz="3600" b="1" dirty="0">
              <a:solidFill>
                <a:srgbClr val="29AAE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73FC-2274-49E5-9F32-41696AD5D09C}"/>
              </a:ext>
            </a:extLst>
          </p:cNvPr>
          <p:cNvSpPr txBox="1">
            <a:spLocks/>
          </p:cNvSpPr>
          <p:nvPr/>
        </p:nvSpPr>
        <p:spPr bwMode="auto">
          <a:xfrm>
            <a:off x="947533" y="1942401"/>
            <a:ext cx="552293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Treated with Itraconazole (</a:t>
            </a:r>
            <a:r>
              <a:rPr lang="en-AU" sz="2400" dirty="0" err="1">
                <a:latin typeface="+mn-lt"/>
                <a:ea typeface="Calibri" panose="020F0502020204030204" pitchFamily="34" charset="0"/>
              </a:rPr>
              <a:t>Lozanoc</a:t>
            </a:r>
            <a:r>
              <a:rPr lang="en-AU" sz="2400" dirty="0">
                <a:latin typeface="+mn-lt"/>
                <a:ea typeface="Calibri" panose="020F0502020204030204" pitchFamily="34" charset="0"/>
              </a:rPr>
              <a:t> 100mg) with an aim to continue for 6 months.</a:t>
            </a:r>
          </a:p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Seen by Doug with aim to commence Biologic therapy along with </a:t>
            </a:r>
            <a:r>
              <a:rPr lang="en-AU" sz="2400" dirty="0" err="1">
                <a:latin typeface="+mn-lt"/>
                <a:ea typeface="Calibri" panose="020F0502020204030204" pitchFamily="34" charset="0"/>
              </a:rPr>
              <a:t>Arava</a:t>
            </a:r>
            <a:endParaRPr lang="en-AU" sz="2400" dirty="0">
              <a:latin typeface="+mn-lt"/>
              <a:ea typeface="Calibri" panose="020F0502020204030204" pitchFamily="34" charset="0"/>
            </a:endParaRPr>
          </a:p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Aim to reduce to “Prophylactic” dose of 50mg </a:t>
            </a:r>
            <a:r>
              <a:rPr lang="en-AU" sz="2400" dirty="0" err="1">
                <a:latin typeface="+mn-lt"/>
                <a:ea typeface="Calibri" panose="020F0502020204030204" pitchFamily="34" charset="0"/>
              </a:rPr>
              <a:t>Lozanoc</a:t>
            </a:r>
            <a:r>
              <a:rPr lang="en-AU" sz="2400" dirty="0">
                <a:latin typeface="+mn-lt"/>
                <a:ea typeface="Calibri" panose="020F0502020204030204" pitchFamily="34" charset="0"/>
              </a:rPr>
              <a:t> from 6 month mark, forever most likely (evidence free zone)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497DB53-12A0-470E-815A-868673EA2CF7}"/>
              </a:ext>
            </a:extLst>
          </p:cNvPr>
          <p:cNvSpPr txBox="1">
            <a:spLocks/>
          </p:cNvSpPr>
          <p:nvPr/>
        </p:nvSpPr>
        <p:spPr bwMode="auto">
          <a:xfrm>
            <a:off x="7092587" y="2848314"/>
            <a:ext cx="45896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Tolerating therapy well at present. Inflammatory markers falling and joint symptoms improving slowly</a:t>
            </a:r>
          </a:p>
        </p:txBody>
      </p:sp>
    </p:spTree>
    <p:extLst>
      <p:ext uri="{BB962C8B-B14F-4D97-AF65-F5344CB8AC3E}">
        <p14:creationId xmlns:p14="http://schemas.microsoft.com/office/powerpoint/2010/main" val="2345103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1E12-3F3F-4E84-BA47-3B1A8D6E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33" y="1964266"/>
            <a:ext cx="10247133" cy="3810000"/>
          </a:xfrm>
        </p:spPr>
        <p:txBody>
          <a:bodyPr/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72433" y="737405"/>
            <a:ext cx="94959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>
                <a:solidFill>
                  <a:srgbClr val="FF6900"/>
                </a:solidFill>
              </a:rPr>
              <a:t>Case 1 Returns 3 years later – </a:t>
            </a:r>
            <a:r>
              <a:rPr lang="en-AU" sz="3600" b="1" dirty="0">
                <a:solidFill>
                  <a:srgbClr val="29AAE2"/>
                </a:solidFill>
              </a:rPr>
              <a:t>Jim (continued)</a:t>
            </a:r>
          </a:p>
          <a:p>
            <a:pPr lvl="0"/>
            <a:r>
              <a:rPr lang="en-AU" sz="4000" b="1" dirty="0">
                <a:solidFill>
                  <a:srgbClr val="FF6900"/>
                </a:solidFill>
              </a:rPr>
              <a:t>	</a:t>
            </a:r>
            <a:endParaRPr lang="en-AU" sz="3600" b="1" dirty="0">
              <a:solidFill>
                <a:srgbClr val="29AAE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3BCBA-C97A-47AE-AFB1-FB29BC5BE494}"/>
              </a:ext>
            </a:extLst>
          </p:cNvPr>
          <p:cNvSpPr txBox="1">
            <a:spLocks/>
          </p:cNvSpPr>
          <p:nvPr/>
        </p:nvSpPr>
        <p:spPr bwMode="auto">
          <a:xfrm>
            <a:off x="1144796" y="1687467"/>
            <a:ext cx="10247133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65-years-old and medically retired due to severe breathlessness.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Reports 3 admissions to hospital in the past 6-months with respiratory infections and exacerbations of IPF.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Stopped smoking 12 months ago.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Wheelchair bound due to breathlessness.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  <a:ea typeface="Calibri" panose="020F0502020204030204" pitchFamily="34" charset="0"/>
              </a:rPr>
              <a:t>Primary complaint is chronic severe dyspnoea and now anxiety.  </a:t>
            </a:r>
          </a:p>
          <a:p>
            <a:endParaRPr lang="en-AU" sz="2800" dirty="0">
              <a:latin typeface="+mn-lt"/>
              <a:ea typeface="Calibri" panose="020F0502020204030204" pitchFamily="34" charset="0"/>
            </a:endParaRPr>
          </a:p>
          <a:p>
            <a:endParaRPr lang="en-AU" sz="2800" dirty="0">
              <a:latin typeface="+mn-lt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3102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1E12-3F3F-4E84-BA47-3B1A8D6E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33" y="1964266"/>
            <a:ext cx="10247133" cy="3810000"/>
          </a:xfrm>
        </p:spPr>
        <p:txBody>
          <a:bodyPr/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72433" y="763530"/>
            <a:ext cx="57011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>
                <a:solidFill>
                  <a:srgbClr val="FF6900"/>
                </a:solidFill>
              </a:rPr>
              <a:t>Jim– </a:t>
            </a:r>
            <a:r>
              <a:rPr lang="en-AU" sz="3600" b="1" dirty="0">
                <a:solidFill>
                  <a:srgbClr val="29AAE2"/>
                </a:solidFill>
              </a:rPr>
              <a:t>Functional assessment</a:t>
            </a:r>
          </a:p>
          <a:p>
            <a:pPr lvl="0"/>
            <a:r>
              <a:rPr lang="en-AU" sz="4000" b="1" dirty="0">
                <a:solidFill>
                  <a:srgbClr val="FF6900"/>
                </a:solidFill>
              </a:rPr>
              <a:t>	</a:t>
            </a:r>
            <a:endParaRPr lang="en-AU" sz="3600" b="1" dirty="0">
              <a:solidFill>
                <a:srgbClr val="29AAE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3BCBA-C97A-47AE-AFB1-FB29BC5BE494}"/>
              </a:ext>
            </a:extLst>
          </p:cNvPr>
          <p:cNvSpPr txBox="1">
            <a:spLocks/>
          </p:cNvSpPr>
          <p:nvPr/>
        </p:nvSpPr>
        <p:spPr bwMode="auto">
          <a:xfrm>
            <a:off x="1144796" y="2930360"/>
            <a:ext cx="10247133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800" dirty="0">
              <a:latin typeface="+mn-lt"/>
              <a:ea typeface="Calibri" panose="020F0502020204030204" pitchFamily="34" charset="0"/>
            </a:endParaRPr>
          </a:p>
          <a:p>
            <a:endParaRPr lang="en-AU" sz="2800" dirty="0">
              <a:latin typeface="+mn-lt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0365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1E12-3F3F-4E84-BA47-3B1A8D6E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33" y="1964266"/>
            <a:ext cx="10247133" cy="3810000"/>
          </a:xfrm>
        </p:spPr>
        <p:txBody>
          <a:bodyPr/>
          <a:lstStyle/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72433" y="772239"/>
            <a:ext cx="57011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dirty="0">
                <a:solidFill>
                  <a:srgbClr val="FF6900"/>
                </a:solidFill>
              </a:rPr>
              <a:t>Jim– </a:t>
            </a:r>
            <a:r>
              <a:rPr lang="en-AU" sz="3600" b="1" dirty="0">
                <a:solidFill>
                  <a:srgbClr val="29AAE2"/>
                </a:solidFill>
              </a:rPr>
              <a:t>Functional assessment</a:t>
            </a:r>
          </a:p>
          <a:p>
            <a:pPr lvl="0"/>
            <a:r>
              <a:rPr lang="en-AU" sz="4000" b="1" dirty="0">
                <a:solidFill>
                  <a:srgbClr val="FF6900"/>
                </a:solidFill>
              </a:rPr>
              <a:t>	</a:t>
            </a:r>
            <a:endParaRPr lang="en-AU" sz="3600" b="1" dirty="0">
              <a:solidFill>
                <a:srgbClr val="29AAE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3BCBA-C97A-47AE-AFB1-FB29BC5BE494}"/>
              </a:ext>
            </a:extLst>
          </p:cNvPr>
          <p:cNvSpPr txBox="1">
            <a:spLocks/>
          </p:cNvSpPr>
          <p:nvPr/>
        </p:nvSpPr>
        <p:spPr bwMode="auto">
          <a:xfrm>
            <a:off x="1144796" y="1882470"/>
            <a:ext cx="10247133" cy="465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4700" spc="10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Arterial Blood Gas</a:t>
            </a:r>
          </a:p>
          <a:p>
            <a:pPr lvl="1"/>
            <a:r>
              <a:rPr lang="en-AU" dirty="0">
                <a:ea typeface="Calibri" panose="020F0502020204030204" pitchFamily="34" charset="0"/>
              </a:rPr>
              <a:t>pH 7.40 </a:t>
            </a:r>
          </a:p>
          <a:p>
            <a:pPr lvl="1"/>
            <a:r>
              <a:rPr lang="en-AU" dirty="0">
                <a:ea typeface="Calibri" panose="020F0502020204030204" pitchFamily="34" charset="0"/>
              </a:rPr>
              <a:t>PO2 52mmHg </a:t>
            </a:r>
          </a:p>
          <a:p>
            <a:pPr lvl="1"/>
            <a:r>
              <a:rPr lang="en-AU" dirty="0">
                <a:latin typeface="+mn-lt"/>
                <a:ea typeface="Calibri" panose="020F0502020204030204" pitchFamily="34" charset="0"/>
              </a:rPr>
              <a:t>PCO2 35mmHg</a:t>
            </a:r>
          </a:p>
          <a:p>
            <a:pPr lvl="1"/>
            <a:endParaRPr lang="en-AU" dirty="0">
              <a:ea typeface="Calibri" panose="020F0502020204030204" pitchFamily="34" charset="0"/>
            </a:endParaRPr>
          </a:p>
          <a:p>
            <a:r>
              <a:rPr lang="en-AU" sz="2400" dirty="0">
                <a:latin typeface="+mn-lt"/>
                <a:ea typeface="Calibri" panose="020F0502020204030204" pitchFamily="34" charset="0"/>
              </a:rPr>
              <a:t>Trans thoracic echocardiogram </a:t>
            </a:r>
          </a:p>
          <a:p>
            <a:pPr lvl="1"/>
            <a:r>
              <a:rPr lang="en-AU" dirty="0">
                <a:ea typeface="Calibri" panose="020F0502020204030204" pitchFamily="34" charset="0"/>
              </a:rPr>
              <a:t>Dilated right ventricle </a:t>
            </a:r>
          </a:p>
          <a:p>
            <a:pPr lvl="1"/>
            <a:r>
              <a:rPr lang="en-AU" dirty="0">
                <a:latin typeface="+mn-lt"/>
                <a:ea typeface="Calibri" panose="020F0502020204030204" pitchFamily="34" charset="0"/>
              </a:rPr>
              <a:t>Pulmonary pressure 62mmHg</a:t>
            </a:r>
          </a:p>
          <a:p>
            <a:pPr lvl="1"/>
            <a:endParaRPr lang="en-AU" dirty="0">
              <a:latin typeface="+mn-lt"/>
              <a:ea typeface="Calibri" panose="020F0502020204030204" pitchFamily="34" charset="0"/>
            </a:endParaRPr>
          </a:p>
          <a:p>
            <a:endParaRPr lang="en-AU" sz="2400" dirty="0">
              <a:latin typeface="+mn-lt"/>
              <a:ea typeface="Calibri" panose="020F0502020204030204" pitchFamily="34" charset="0"/>
            </a:endParaRPr>
          </a:p>
          <a:p>
            <a:endParaRPr lang="en-AU" sz="2400" dirty="0">
              <a:latin typeface="+mn-lt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5503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1E12-3F3F-4E84-BA47-3B1A8D6E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027" y="2007932"/>
            <a:ext cx="10247133" cy="22510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</a:rPr>
              <a:t>How can we determine when Jim’s enters the palliative phase?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</a:rPr>
              <a:t>What can we do to manage severe dyspnoea and anxiety?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</a:rPr>
              <a:t>What services are available in the region?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</a:rPr>
              <a:t>What to expect – prognosis and issues along the way.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94233" y="737404"/>
            <a:ext cx="4482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Jim – </a:t>
            </a:r>
            <a:r>
              <a:rPr lang="en-AU" sz="3600" b="1" dirty="0">
                <a:solidFill>
                  <a:srgbClr val="29AAE2"/>
                </a:solidFill>
              </a:rPr>
              <a:t>Palliative phase </a:t>
            </a:r>
          </a:p>
        </p:txBody>
      </p:sp>
    </p:spTree>
    <p:extLst>
      <p:ext uri="{BB962C8B-B14F-4D97-AF65-F5344CB8AC3E}">
        <p14:creationId xmlns:p14="http://schemas.microsoft.com/office/powerpoint/2010/main" val="3862995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881E12-3F3F-4E84-BA47-3B1A8D6E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215" y="1974701"/>
            <a:ext cx="10500585" cy="3785652"/>
          </a:xfrm>
        </p:spPr>
        <p:txBody>
          <a:bodyPr/>
          <a:lstStyle/>
          <a:p>
            <a:r>
              <a:rPr lang="en-AU" dirty="0">
                <a:latin typeface="+mn-lt"/>
              </a:rPr>
              <a:t>Severe dyspnoea and respiratory compromise are hallmarks of </a:t>
            </a:r>
            <a:br>
              <a:rPr lang="en-AU" dirty="0">
                <a:latin typeface="+mn-lt"/>
              </a:rPr>
            </a:br>
            <a:r>
              <a:rPr lang="en-AU" dirty="0">
                <a:latin typeface="+mn-lt"/>
              </a:rPr>
              <a:t>end stage pulmonary fibrosis. </a:t>
            </a:r>
            <a:br>
              <a:rPr lang="en-AU" dirty="0">
                <a:latin typeface="+mn-lt"/>
              </a:rPr>
            </a:br>
            <a:endParaRPr lang="en-AU" dirty="0">
              <a:latin typeface="+mn-lt"/>
            </a:endParaRPr>
          </a:p>
          <a:p>
            <a:r>
              <a:rPr lang="en-AU" dirty="0">
                <a:latin typeface="+mn-lt"/>
              </a:rPr>
              <a:t>Fibrosis in addition to severe pulmonary hypertension contribute to the burden of symptoms.  </a:t>
            </a:r>
            <a:br>
              <a:rPr lang="en-AU" dirty="0">
                <a:latin typeface="+mn-lt"/>
              </a:rPr>
            </a:br>
            <a:endParaRPr lang="en-AU" dirty="0">
              <a:latin typeface="+mn-lt"/>
            </a:endParaRPr>
          </a:p>
          <a:p>
            <a:r>
              <a:rPr lang="en-AU" dirty="0">
                <a:latin typeface="+mn-lt"/>
              </a:rPr>
              <a:t>The palliative phase is often heralded by severe or recurrent exacerbations of lung disease. Objectively there may be sudden decline in lung function and evidence of active inflammation on a CT scan.</a:t>
            </a:r>
            <a:br>
              <a:rPr lang="en-AU" dirty="0">
                <a:latin typeface="+mn-lt"/>
              </a:rPr>
            </a:br>
            <a:endParaRPr lang="en-AU" dirty="0">
              <a:latin typeface="+mn-lt"/>
            </a:endParaRPr>
          </a:p>
          <a:p>
            <a:r>
              <a:rPr lang="en-AU" dirty="0">
                <a:latin typeface="+mn-lt"/>
              </a:rPr>
              <a:t>Multidisciplinary care including GP’s, Respiratory and palliative care nurses along with respiratory and palliative care physicians provide optimal care.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915856" y="659027"/>
            <a:ext cx="6754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Case 3 – </a:t>
            </a:r>
            <a:r>
              <a:rPr lang="en-AU" sz="4000" b="1" dirty="0">
                <a:solidFill>
                  <a:srgbClr val="29AAE2"/>
                </a:solidFill>
              </a:rPr>
              <a:t>‘take-home’ messages</a:t>
            </a:r>
            <a:endParaRPr lang="en-AU" sz="3600" b="1" dirty="0">
              <a:solidFill>
                <a:srgbClr val="29AA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73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C96D37-1B54-4E6F-869F-FB4E12F5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797" y="4352597"/>
            <a:ext cx="3813283" cy="1323439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manc.healthpathways.org.au</a:t>
            </a:r>
            <a:r>
              <a:rPr lang="en-GB" dirty="0"/>
              <a:t>  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en-GB" dirty="0"/>
              <a:t>​</a:t>
            </a:r>
          </a:p>
          <a:p>
            <a:pPr marL="0" indent="0">
              <a:buNone/>
            </a:pPr>
            <a:r>
              <a:rPr lang="en-GB" dirty="0"/>
              <a:t>Username: </a:t>
            </a:r>
            <a:r>
              <a:rPr lang="en-GB" b="1" dirty="0" err="1">
                <a:solidFill>
                  <a:srgbClr val="FF6600"/>
                </a:solidFill>
              </a:rPr>
              <a:t>manchealth</a:t>
            </a:r>
            <a:r>
              <a:rPr lang="en-GB" b="1" dirty="0">
                <a:solidFill>
                  <a:srgbClr val="FF6600"/>
                </a:solidFill>
              </a:rPr>
              <a:t>​</a:t>
            </a:r>
          </a:p>
          <a:p>
            <a:pPr marL="0" indent="0">
              <a:buNone/>
            </a:pPr>
            <a:r>
              <a:rPr lang="en-GB" dirty="0"/>
              <a:t>Password: </a:t>
            </a:r>
            <a:r>
              <a:rPr lang="en-GB" b="1" dirty="0">
                <a:solidFill>
                  <a:srgbClr val="FF6600"/>
                </a:solidFill>
              </a:rPr>
              <a:t>conn3ct3d</a:t>
            </a:r>
            <a:r>
              <a:rPr lang="en-US" b="1" dirty="0">
                <a:solidFill>
                  <a:srgbClr val="FF6600"/>
                </a:solidFill>
              </a:rPr>
              <a:t>​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3CAE41-9DE9-4038-A385-038FC972F9CA}"/>
              </a:ext>
            </a:extLst>
          </p:cNvPr>
          <p:cNvSpPr/>
          <p:nvPr/>
        </p:nvSpPr>
        <p:spPr>
          <a:xfrm>
            <a:off x="915856" y="659027"/>
            <a:ext cx="8706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Health Pathways – </a:t>
            </a:r>
            <a:r>
              <a:rPr lang="en-AU" sz="3600" b="1" dirty="0">
                <a:solidFill>
                  <a:srgbClr val="29AAE2"/>
                </a:solidFill>
              </a:rPr>
              <a:t>Restrictive lung disease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E4EABB-309F-4C26-BC76-7A32654C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1590064"/>
            <a:ext cx="69437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3A7B16-2B52-4A3E-8A9B-FB6E1AB50C6B}"/>
              </a:ext>
            </a:extLst>
          </p:cNvPr>
          <p:cNvSpPr txBox="1"/>
          <p:nvPr/>
        </p:nvSpPr>
        <p:spPr>
          <a:xfrm>
            <a:off x="3571966" y="2730542"/>
            <a:ext cx="427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Partnership Program:</a:t>
            </a:r>
            <a:r>
              <a:rPr lang="en-US" dirty="0"/>
              <a:t>​</a:t>
            </a:r>
            <a:br>
              <a:rPr lang="en-US" dirty="0"/>
            </a:br>
            <a:r>
              <a:rPr lang="en-US" b="1" dirty="0"/>
              <a:t>  - North Coast  Primary Health Network</a:t>
            </a:r>
            <a:r>
              <a:rPr lang="en-US" dirty="0"/>
              <a:t>​</a:t>
            </a:r>
            <a:br>
              <a:rPr lang="en-US" dirty="0"/>
            </a:br>
            <a:r>
              <a:rPr lang="en-US" b="1" dirty="0"/>
              <a:t>  - Northern NSW and Mid North Coast </a:t>
            </a:r>
            <a:r>
              <a:rPr lang="en-US" dirty="0"/>
              <a:t>​</a:t>
            </a:r>
            <a:br>
              <a:rPr lang="en-US" dirty="0"/>
            </a:br>
            <a:r>
              <a:rPr lang="en-US" b="1" dirty="0"/>
              <a:t>    Local Health Districts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067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19E8-B31A-499E-9FA0-7766281E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255335"/>
            <a:ext cx="10168128" cy="3694176"/>
          </a:xfrm>
        </p:spPr>
        <p:txBody>
          <a:bodyPr>
            <a:noAutofit/>
          </a:bodyPr>
          <a:lstStyle/>
          <a:p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12 months of exertional breathlessness with a dry cough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Difficulty walking up his driveway at home </a:t>
            </a:r>
            <a:endParaRPr lang="en-A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No weight loss, fevers or infective symptoms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Does not complain of recurrent respiratory infections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The cough is new in the last 1</a:t>
            </a:r>
            <a:r>
              <a:rPr lang="en-AU" sz="2400" dirty="0">
                <a:latin typeface="Calibri" panose="020F0502020204030204" pitchFamily="34" charset="0"/>
              </a:rPr>
              <a:t>2 months, not productive </a:t>
            </a: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2400" dirty="0">
              <a:latin typeface="Calibri" panose="020F0502020204030204" pitchFamily="34" charset="0"/>
            </a:endParaRPr>
          </a:p>
          <a:p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40CB1-92AA-498F-B19A-D6FD3E0C2FE0}"/>
              </a:ext>
            </a:extLst>
          </p:cNvPr>
          <p:cNvSpPr/>
          <p:nvPr/>
        </p:nvSpPr>
        <p:spPr>
          <a:xfrm>
            <a:off x="5099060" y="3044280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>
                <a:solidFill>
                  <a:srgbClr val="FF6600"/>
                </a:solidFill>
                <a:ea typeface="+mj-ea"/>
                <a:cs typeface="+mj-cs"/>
              </a:rPr>
              <a:t> 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EB287-9150-44DF-972B-D159BA4B3BCC}"/>
              </a:ext>
            </a:extLst>
          </p:cNvPr>
          <p:cNvSpPr txBox="1"/>
          <p:nvPr/>
        </p:nvSpPr>
        <p:spPr>
          <a:xfrm>
            <a:off x="1072023" y="755472"/>
            <a:ext cx="5502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rgbClr val="FF6900"/>
                </a:solidFill>
              </a:rPr>
              <a:t>Jim – </a:t>
            </a:r>
            <a:r>
              <a:rPr lang="en-AU" sz="3600" b="1" dirty="0">
                <a:solidFill>
                  <a:srgbClr val="29AAE2"/>
                </a:solidFill>
              </a:rPr>
              <a:t>Presenting Complaint</a:t>
            </a:r>
          </a:p>
        </p:txBody>
      </p:sp>
    </p:spTree>
    <p:extLst>
      <p:ext uri="{BB962C8B-B14F-4D97-AF65-F5344CB8AC3E}">
        <p14:creationId xmlns:p14="http://schemas.microsoft.com/office/powerpoint/2010/main" val="2960830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B085A743-4A39-43A2-839C-3469743BC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6" y="-536924"/>
            <a:ext cx="6351588" cy="63515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DC36C6-41AC-451E-8FC2-A37067908348}"/>
              </a:ext>
            </a:extLst>
          </p:cNvPr>
          <p:cNvSpPr txBox="1"/>
          <p:nvPr/>
        </p:nvSpPr>
        <p:spPr>
          <a:xfrm>
            <a:off x="6653175" y="2279947"/>
            <a:ext cx="4584545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Thanks for attending, thanks to our presenters and hope to see you at the next </a:t>
            </a:r>
            <a:r>
              <a:rPr lang="en-AU" sz="2400" dirty="0" err="1"/>
              <a:t>NorDocs</a:t>
            </a:r>
            <a:r>
              <a:rPr lang="en-AU" sz="2400" dirty="0"/>
              <a:t> webinar in 2021.</a:t>
            </a:r>
          </a:p>
        </p:txBody>
      </p:sp>
    </p:spTree>
    <p:extLst>
      <p:ext uri="{BB962C8B-B14F-4D97-AF65-F5344CB8AC3E}">
        <p14:creationId xmlns:p14="http://schemas.microsoft.com/office/powerpoint/2010/main" val="1304295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3B63EE76-F845-4379-A465-2CF032B718BA}"/>
              </a:ext>
            </a:extLst>
          </p:cNvPr>
          <p:cNvSpPr/>
          <p:nvPr/>
        </p:nvSpPr>
        <p:spPr>
          <a:xfrm rot="5400000" flipH="1">
            <a:off x="4596148" y="-756144"/>
            <a:ext cx="3058065" cy="12187484"/>
          </a:xfrm>
          <a:custGeom>
            <a:avLst/>
            <a:gdLst>
              <a:gd name="connsiteX0" fmla="*/ 0 w 3681149"/>
              <a:gd name="connsiteY0" fmla="*/ 0 h 5143500"/>
              <a:gd name="connsiteX1" fmla="*/ 3681149 w 3681149"/>
              <a:gd name="connsiteY1" fmla="*/ 0 h 5143500"/>
              <a:gd name="connsiteX2" fmla="*/ 1494491 w 3681149"/>
              <a:gd name="connsiteY2" fmla="*/ 5143500 h 5143500"/>
              <a:gd name="connsiteX3" fmla="*/ 0 w 3681149"/>
              <a:gd name="connsiteY3" fmla="*/ 5143500 h 5143500"/>
              <a:gd name="connsiteX4" fmla="*/ 0 w 3681149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1149" h="5143500">
                <a:moveTo>
                  <a:pt x="0" y="0"/>
                </a:moveTo>
                <a:lnTo>
                  <a:pt x="3681149" y="0"/>
                </a:lnTo>
                <a:lnTo>
                  <a:pt x="1494491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FD86DBF-D619-A142-9E9B-839DEDC05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5" y="346598"/>
            <a:ext cx="2787199" cy="2047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0119E7-DABF-4FE4-8E1D-9DDB272B3B41}"/>
              </a:ext>
            </a:extLst>
          </p:cNvPr>
          <p:cNvSpPr txBox="1"/>
          <p:nvPr/>
        </p:nvSpPr>
        <p:spPr>
          <a:xfrm>
            <a:off x="28752" y="312956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webinar was bought to you by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NorDocs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and powered by Cape Institute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90C70-600E-4965-BF62-E68712192394}"/>
              </a:ext>
            </a:extLst>
          </p:cNvPr>
          <p:cNvSpPr txBox="1"/>
          <p:nvPr/>
        </p:nvSpPr>
        <p:spPr>
          <a:xfrm>
            <a:off x="0" y="561608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www.capeinstitute.org.au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B166A3-47DB-4B49-8E3B-C78E7AA3A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52862"/>
            <a:ext cx="2676525" cy="150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19E8-B31A-499E-9FA0-7766281E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12560"/>
            <a:ext cx="10168128" cy="3694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Haemoglobin saturation 94% breathing room air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Blood pressure 150/80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Digital clubbing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Normal heart sounds, no peripheral oedema 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alibri" panose="020F0502020204030204" pitchFamily="34" charset="0"/>
              </a:rPr>
              <a:t>Fine Velcro like crackles bilaterally at the lung bases</a:t>
            </a:r>
          </a:p>
          <a:p>
            <a:endParaRPr lang="en-AU" sz="2800" dirty="0">
              <a:latin typeface="Calibri" panose="020F0502020204030204" pitchFamily="34" charset="0"/>
            </a:endParaRPr>
          </a:p>
          <a:p>
            <a:endParaRPr lang="en-AU" sz="2800" dirty="0">
              <a:latin typeface="Calibri" panose="020F0502020204030204" pitchFamily="34" charset="0"/>
            </a:endParaRPr>
          </a:p>
          <a:p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40CB1-92AA-498F-B19A-D6FD3E0C2FE0}"/>
              </a:ext>
            </a:extLst>
          </p:cNvPr>
          <p:cNvSpPr/>
          <p:nvPr/>
        </p:nvSpPr>
        <p:spPr>
          <a:xfrm>
            <a:off x="5099060" y="3044280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>
                <a:solidFill>
                  <a:srgbClr val="FF6600"/>
                </a:solidFill>
                <a:ea typeface="+mj-ea"/>
                <a:cs typeface="+mj-cs"/>
              </a:rPr>
              <a:t> 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EB287-9150-44DF-972B-D159BA4B3BCC}"/>
              </a:ext>
            </a:extLst>
          </p:cNvPr>
          <p:cNvSpPr txBox="1"/>
          <p:nvPr/>
        </p:nvSpPr>
        <p:spPr>
          <a:xfrm>
            <a:off x="1037191" y="729342"/>
            <a:ext cx="3771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rgbClr val="FF6900"/>
                </a:solidFill>
              </a:rPr>
              <a:t>Jim – </a:t>
            </a:r>
            <a:r>
              <a:rPr lang="en-AU" sz="3600" b="1" dirty="0">
                <a:solidFill>
                  <a:srgbClr val="29AAE2"/>
                </a:solidFill>
              </a:rPr>
              <a:t>Examination</a:t>
            </a:r>
          </a:p>
        </p:txBody>
      </p:sp>
    </p:spTree>
    <p:extLst>
      <p:ext uri="{BB962C8B-B14F-4D97-AF65-F5344CB8AC3E}">
        <p14:creationId xmlns:p14="http://schemas.microsoft.com/office/powerpoint/2010/main" val="264288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2B682-19C6-44C1-B990-26235A711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299" y="0"/>
            <a:ext cx="7991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6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519E8-B31A-499E-9FA0-7766281E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912560"/>
            <a:ext cx="10168128" cy="3694176"/>
          </a:xfrm>
        </p:spPr>
        <p:txBody>
          <a:bodyPr>
            <a:noAutofit/>
          </a:bodyPr>
          <a:lstStyle/>
          <a:p>
            <a:endParaRPr lang="en-AU" sz="2800" dirty="0">
              <a:latin typeface="Calibri" panose="020F0502020204030204" pitchFamily="34" charset="0"/>
            </a:endParaRPr>
          </a:p>
          <a:p>
            <a:endParaRPr lang="en-AU" sz="2800" dirty="0">
              <a:latin typeface="Calibri" panose="020F0502020204030204" pitchFamily="34" charset="0"/>
            </a:endParaRPr>
          </a:p>
          <a:p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40CB1-92AA-498F-B19A-D6FD3E0C2FE0}"/>
              </a:ext>
            </a:extLst>
          </p:cNvPr>
          <p:cNvSpPr/>
          <p:nvPr/>
        </p:nvSpPr>
        <p:spPr>
          <a:xfrm>
            <a:off x="5099060" y="3044280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>
                <a:solidFill>
                  <a:srgbClr val="FF6600"/>
                </a:solidFill>
                <a:ea typeface="+mj-ea"/>
                <a:cs typeface="+mj-cs"/>
              </a:rPr>
              <a:t> 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EB287-9150-44DF-972B-D159BA4B3BCC}"/>
              </a:ext>
            </a:extLst>
          </p:cNvPr>
          <p:cNvSpPr txBox="1"/>
          <p:nvPr/>
        </p:nvSpPr>
        <p:spPr>
          <a:xfrm>
            <a:off x="1075887" y="720635"/>
            <a:ext cx="3518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solidFill>
                  <a:srgbClr val="FF6900"/>
                </a:solidFill>
              </a:rPr>
              <a:t>Jim – </a:t>
            </a:r>
            <a:r>
              <a:rPr lang="en-AU" sz="3600" b="1" dirty="0">
                <a:solidFill>
                  <a:srgbClr val="29AAE2"/>
                </a:solidFill>
              </a:rPr>
              <a:t>Spirometry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945FE-7E11-481D-9F5E-F96517D0B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87" y="1987671"/>
            <a:ext cx="73723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0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9A1FFC-2761-4828-A29A-D472C101FA41}"/>
              </a:ext>
            </a:extLst>
          </p:cNvPr>
          <p:cNvSpPr/>
          <p:nvPr/>
        </p:nvSpPr>
        <p:spPr>
          <a:xfrm>
            <a:off x="1002942" y="763530"/>
            <a:ext cx="6196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 dirty="0">
                <a:solidFill>
                  <a:srgbClr val="FF6900"/>
                </a:solidFill>
              </a:rPr>
              <a:t>Jim– </a:t>
            </a:r>
            <a:r>
              <a:rPr lang="en-AU" sz="3600" b="1" dirty="0">
                <a:solidFill>
                  <a:srgbClr val="29AAE2"/>
                </a:solidFill>
              </a:rPr>
              <a:t>Approach to investigation</a:t>
            </a:r>
          </a:p>
        </p:txBody>
      </p:sp>
    </p:spTree>
    <p:extLst>
      <p:ext uri="{BB962C8B-B14F-4D97-AF65-F5344CB8AC3E}">
        <p14:creationId xmlns:p14="http://schemas.microsoft.com/office/powerpoint/2010/main" val="81977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C302A-05FC-4AEE-BD76-3F43EDD3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19" y="0"/>
            <a:ext cx="986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11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1168</Words>
  <Application>Microsoft Office PowerPoint</Application>
  <PresentationFormat>Widescreen</PresentationFormat>
  <Paragraphs>183</Paragraphs>
  <Slides>41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Open Sans Semibold</vt:lpstr>
      <vt:lpstr>Office Theme</vt:lpstr>
      <vt:lpstr> “Breathe Easier” A team approach to restrictive lung disease.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“Breathe Easier” A team approach to restrictive lung disease.</dc:title>
  <dc:creator>Joseph Duncan</dc:creator>
  <cp:lastModifiedBy>Angela Bettess</cp:lastModifiedBy>
  <cp:revision>16</cp:revision>
  <dcterms:created xsi:type="dcterms:W3CDTF">2020-11-20T03:32:45Z</dcterms:created>
  <dcterms:modified xsi:type="dcterms:W3CDTF">2020-11-23T11:26:19Z</dcterms:modified>
</cp:coreProperties>
</file>